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306" r:id="rId5"/>
    <p:sldId id="314" r:id="rId6"/>
    <p:sldId id="307" r:id="rId7"/>
    <p:sldId id="261" r:id="rId8"/>
    <p:sldId id="309" r:id="rId9"/>
    <p:sldId id="264" r:id="rId10"/>
    <p:sldId id="265" r:id="rId11"/>
    <p:sldId id="266" r:id="rId12"/>
    <p:sldId id="267" r:id="rId13"/>
    <p:sldId id="268" r:id="rId14"/>
    <p:sldId id="269" r:id="rId15"/>
    <p:sldId id="270" r:id="rId16"/>
    <p:sldId id="271" r:id="rId17"/>
    <p:sldId id="272" r:id="rId18"/>
    <p:sldId id="308" r:id="rId19"/>
    <p:sldId id="274" r:id="rId20"/>
    <p:sldId id="275" r:id="rId21"/>
    <p:sldId id="276" r:id="rId22"/>
    <p:sldId id="277" r:id="rId23"/>
    <p:sldId id="278" r:id="rId24"/>
    <p:sldId id="279" r:id="rId25"/>
    <p:sldId id="280" r:id="rId26"/>
    <p:sldId id="311" r:id="rId27"/>
    <p:sldId id="310" r:id="rId28"/>
    <p:sldId id="284" r:id="rId29"/>
    <p:sldId id="285" r:id="rId30"/>
    <p:sldId id="286" r:id="rId31"/>
    <p:sldId id="305" r:id="rId32"/>
    <p:sldId id="288" r:id="rId33"/>
    <p:sldId id="289" r:id="rId34"/>
    <p:sldId id="290" r:id="rId35"/>
    <p:sldId id="291" r:id="rId36"/>
    <p:sldId id="312"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13" r:id="rId50"/>
    <p:sldId id="304"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2FC"/>
    <a:srgbClr val="FFFFFF"/>
    <a:srgbClr val="000000"/>
    <a:srgbClr val="00084D"/>
    <a:srgbClr val="00A5F4"/>
    <a:srgbClr val="023341"/>
    <a:srgbClr val="181A1B"/>
    <a:srgbClr val="004394"/>
    <a:srgbClr val="1719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DC1BE-47A8-0947-AB80-4C2C944690E0}" v="605" dt="2025-02-05T12:50:54.858"/>
    <p1510:client id="{DFA75909-E6BA-B29D-F1A8-A9BA334D56E2}" v="199" dt="2025-02-05T13:05:03.683"/>
    <p1510:client id="{E8702144-5D26-4D3D-BCBF-C7DE9B638872}" v="7" dt="2025-02-05T13:11:10.78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AE665-2370-4604-A536-4D10E7C2753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35D6A7BB-F854-451D-9BA3-75E4F05B4C5C}">
      <dgm:prSet/>
      <dgm:spPr>
        <a:ln>
          <a:solidFill>
            <a:schemeClr val="bg1"/>
          </a:solidFill>
        </a:ln>
        <a:effectLst/>
      </dgm:spPr>
      <dgm:t>
        <a:bodyPr/>
        <a:lstStyle/>
        <a:p>
          <a:r>
            <a:rPr lang="fr-FR"/>
            <a:t>• Délais d'intervention longs.</a:t>
          </a:r>
          <a:endParaRPr lang="en-US"/>
        </a:p>
      </dgm:t>
    </dgm:pt>
    <dgm:pt modelId="{1DE174F8-2633-4CC9-B5D0-C53F44B3AC85}" type="parTrans" cxnId="{12CD8C09-D1CB-472D-8B19-6478D53620C6}">
      <dgm:prSet/>
      <dgm:spPr/>
      <dgm:t>
        <a:bodyPr/>
        <a:lstStyle/>
        <a:p>
          <a:endParaRPr lang="en-US"/>
        </a:p>
      </dgm:t>
    </dgm:pt>
    <dgm:pt modelId="{E595C922-E56C-4D2B-99FE-8A30CD54248E}" type="sibTrans" cxnId="{12CD8C09-D1CB-472D-8B19-6478D53620C6}">
      <dgm:prSet/>
      <dgm:spPr/>
      <dgm:t>
        <a:bodyPr/>
        <a:lstStyle/>
        <a:p>
          <a:endParaRPr lang="en-US"/>
        </a:p>
      </dgm:t>
    </dgm:pt>
    <dgm:pt modelId="{70041189-DD41-499C-BDF9-36BB6CC48FF4}">
      <dgm:prSet/>
      <dgm:spPr>
        <a:ln>
          <a:solidFill>
            <a:schemeClr val="bg1"/>
          </a:solidFill>
        </a:ln>
        <a:effectLst/>
      </dgm:spPr>
      <dgm:t>
        <a:bodyPr/>
        <a:lstStyle/>
        <a:p>
          <a:r>
            <a:rPr lang="fr-FR"/>
            <a:t>• Les techniciens peu appréciés pour cause d'explications peu claires en intervention.</a:t>
          </a:r>
          <a:endParaRPr lang="en-US"/>
        </a:p>
      </dgm:t>
    </dgm:pt>
    <dgm:pt modelId="{2B380066-2DB9-401E-BC05-147CF8832317}" type="parTrans" cxnId="{4964C3EF-A373-4225-A476-8841C239BC9B}">
      <dgm:prSet/>
      <dgm:spPr/>
      <dgm:t>
        <a:bodyPr/>
        <a:lstStyle/>
        <a:p>
          <a:endParaRPr lang="en-US"/>
        </a:p>
      </dgm:t>
    </dgm:pt>
    <dgm:pt modelId="{0658DB92-9AEA-42D2-B628-BCD6F3C93035}" type="sibTrans" cxnId="{4964C3EF-A373-4225-A476-8841C239BC9B}">
      <dgm:prSet/>
      <dgm:spPr/>
      <dgm:t>
        <a:bodyPr/>
        <a:lstStyle/>
        <a:p>
          <a:endParaRPr lang="en-US"/>
        </a:p>
      </dgm:t>
    </dgm:pt>
    <dgm:pt modelId="{B0DEF9DE-888C-4544-ABB0-D8B1F6494506}">
      <dgm:prSet/>
      <dgm:spPr>
        <a:ln>
          <a:solidFill>
            <a:schemeClr val="bg1"/>
          </a:solidFill>
        </a:ln>
        <a:effectLst/>
      </dgm:spPr>
      <dgm:t>
        <a:bodyPr/>
        <a:lstStyle/>
        <a:p>
          <a:r>
            <a:rPr lang="fr-FR"/>
            <a:t>• Retard significatif sur les interventions urgentes (mauvaise gestion des priorités).</a:t>
          </a:r>
          <a:endParaRPr lang="en-US"/>
        </a:p>
      </dgm:t>
    </dgm:pt>
    <dgm:pt modelId="{2E4F602E-C707-4223-B16D-EE1AF4D326E8}" type="parTrans" cxnId="{E4B8EC92-302C-47DF-BE70-62135B4BD1E1}">
      <dgm:prSet/>
      <dgm:spPr/>
      <dgm:t>
        <a:bodyPr/>
        <a:lstStyle/>
        <a:p>
          <a:endParaRPr lang="en-US"/>
        </a:p>
      </dgm:t>
    </dgm:pt>
    <dgm:pt modelId="{C4ADD4F1-DBC6-45DF-A68D-529E2F952B11}" type="sibTrans" cxnId="{E4B8EC92-302C-47DF-BE70-62135B4BD1E1}">
      <dgm:prSet/>
      <dgm:spPr/>
      <dgm:t>
        <a:bodyPr/>
        <a:lstStyle/>
        <a:p>
          <a:endParaRPr lang="en-US"/>
        </a:p>
      </dgm:t>
    </dgm:pt>
    <dgm:pt modelId="{AA662022-82BD-4E34-87AA-F5B1A92BDF0C}">
      <dgm:prSet/>
      <dgm:spPr>
        <a:ln>
          <a:solidFill>
            <a:schemeClr val="bg1"/>
          </a:solidFill>
        </a:ln>
        <a:effectLst/>
      </dgm:spPr>
      <dgm:t>
        <a:bodyPr/>
        <a:lstStyle/>
        <a:p>
          <a:r>
            <a:rPr lang="fr-FR"/>
            <a:t>• Soupçons soulevés sur la confidentialité des données, soupçons de mots de passe confidentiels fuite.</a:t>
          </a:r>
          <a:endParaRPr lang="en-US"/>
        </a:p>
      </dgm:t>
    </dgm:pt>
    <dgm:pt modelId="{3AAF319C-B217-42B8-9D76-A5779E592762}" type="parTrans" cxnId="{0368E9F5-F59F-4F78-BADB-6CA4674F0627}">
      <dgm:prSet/>
      <dgm:spPr/>
      <dgm:t>
        <a:bodyPr/>
        <a:lstStyle/>
        <a:p>
          <a:endParaRPr lang="en-US"/>
        </a:p>
      </dgm:t>
    </dgm:pt>
    <dgm:pt modelId="{EA731B38-E43E-4CD0-827A-30F1C76273AD}" type="sibTrans" cxnId="{0368E9F5-F59F-4F78-BADB-6CA4674F0627}">
      <dgm:prSet/>
      <dgm:spPr/>
      <dgm:t>
        <a:bodyPr/>
        <a:lstStyle/>
        <a:p>
          <a:endParaRPr lang="en-US"/>
        </a:p>
      </dgm:t>
    </dgm:pt>
    <dgm:pt modelId="{FEE282C4-E4AB-4ABC-AA1C-67643701F561}">
      <dgm:prSet/>
      <dgm:spPr>
        <a:ln>
          <a:solidFill>
            <a:schemeClr val="bg1"/>
          </a:solidFill>
        </a:ln>
        <a:effectLst/>
      </dgm:spPr>
      <dgm:t>
        <a:bodyPr/>
        <a:lstStyle/>
        <a:p>
          <a:r>
            <a:rPr lang="fr-FR"/>
            <a:t>• Interrogations sur la qualité du support téléphonique.</a:t>
          </a:r>
          <a:endParaRPr lang="en-US"/>
        </a:p>
      </dgm:t>
    </dgm:pt>
    <dgm:pt modelId="{052FA961-9606-47D2-964E-A970D98367DA}" type="parTrans" cxnId="{A84C47E5-2634-4A46-A0A0-89737A1429A0}">
      <dgm:prSet/>
      <dgm:spPr/>
      <dgm:t>
        <a:bodyPr/>
        <a:lstStyle/>
        <a:p>
          <a:endParaRPr lang="en-US"/>
        </a:p>
      </dgm:t>
    </dgm:pt>
    <dgm:pt modelId="{DED32478-D520-4D6D-93BA-9A11940D3335}" type="sibTrans" cxnId="{A84C47E5-2634-4A46-A0A0-89737A1429A0}">
      <dgm:prSet/>
      <dgm:spPr/>
      <dgm:t>
        <a:bodyPr/>
        <a:lstStyle/>
        <a:p>
          <a:endParaRPr lang="en-US"/>
        </a:p>
      </dgm:t>
    </dgm:pt>
    <dgm:pt modelId="{EFED7B89-EC5F-4460-83B1-DC82CC6E8B9A}">
      <dgm:prSet/>
      <dgm:spPr>
        <a:ln>
          <a:solidFill>
            <a:schemeClr val="bg1"/>
          </a:solidFill>
        </a:ln>
        <a:effectLst/>
      </dgm:spPr>
      <dgm:t>
        <a:bodyPr/>
        <a:lstStyle/>
        <a:p>
          <a:r>
            <a:rPr lang="fr-FR"/>
            <a:t>• Conventions de nommage non respecté par quelques développeurs.</a:t>
          </a:r>
          <a:endParaRPr lang="en-US"/>
        </a:p>
      </dgm:t>
    </dgm:pt>
    <dgm:pt modelId="{3B0D2497-49CD-4B3D-94F0-FBB554AB613B}" type="parTrans" cxnId="{1B8B4C46-A68F-4015-A903-7958B2D2ABEA}">
      <dgm:prSet/>
      <dgm:spPr/>
      <dgm:t>
        <a:bodyPr/>
        <a:lstStyle/>
        <a:p>
          <a:endParaRPr lang="en-US"/>
        </a:p>
      </dgm:t>
    </dgm:pt>
    <dgm:pt modelId="{D6F0BF12-1341-4E29-A522-A573643423AB}" type="sibTrans" cxnId="{1B8B4C46-A68F-4015-A903-7958B2D2ABEA}">
      <dgm:prSet/>
      <dgm:spPr/>
      <dgm:t>
        <a:bodyPr/>
        <a:lstStyle/>
        <a:p>
          <a:endParaRPr lang="en-US"/>
        </a:p>
      </dgm:t>
    </dgm:pt>
    <dgm:pt modelId="{7F8245AC-D895-41C1-AD6D-651BCB97FAEA}">
      <dgm:prSet/>
      <dgm:spPr>
        <a:ln>
          <a:solidFill>
            <a:schemeClr val="bg1"/>
          </a:solidFill>
        </a:ln>
        <a:effectLst/>
      </dgm:spPr>
      <dgm:t>
        <a:bodyPr/>
        <a:lstStyle/>
        <a:p>
          <a:r>
            <a:rPr lang="fr-FR"/>
            <a:t>• Inquiétude sur de la présence d’une dette technique sur un projet.</a:t>
          </a:r>
          <a:endParaRPr lang="en-US"/>
        </a:p>
      </dgm:t>
    </dgm:pt>
    <dgm:pt modelId="{8C2EE70B-B625-4452-898C-219AD05063C8}" type="parTrans" cxnId="{D9FF3BE6-88A5-4853-B9A5-6D987930C86E}">
      <dgm:prSet/>
      <dgm:spPr/>
      <dgm:t>
        <a:bodyPr/>
        <a:lstStyle/>
        <a:p>
          <a:endParaRPr lang="en-US"/>
        </a:p>
      </dgm:t>
    </dgm:pt>
    <dgm:pt modelId="{A9AA6BD5-D290-4591-A4D1-5DEA8A876FBE}" type="sibTrans" cxnId="{D9FF3BE6-88A5-4853-B9A5-6D987930C86E}">
      <dgm:prSet/>
      <dgm:spPr/>
      <dgm:t>
        <a:bodyPr/>
        <a:lstStyle/>
        <a:p>
          <a:endParaRPr lang="en-US"/>
        </a:p>
      </dgm:t>
    </dgm:pt>
    <dgm:pt modelId="{E57651EB-8A5B-4465-AED8-25ADA95B87C4}">
      <dgm:prSet/>
      <dgm:spPr>
        <a:ln>
          <a:solidFill>
            <a:schemeClr val="bg1"/>
          </a:solidFill>
        </a:ln>
        <a:effectLst/>
      </dgm:spPr>
      <dgm:t>
        <a:bodyPr/>
        <a:lstStyle/>
        <a:p>
          <a:r>
            <a:rPr lang="fr-FR"/>
            <a:t>• Recherche d’une nouvelle solution de distribution d’ environnement de travail aux nouveaux arrivant.</a:t>
          </a:r>
          <a:endParaRPr lang="en-US"/>
        </a:p>
      </dgm:t>
    </dgm:pt>
    <dgm:pt modelId="{BE623E20-872A-4A81-A23E-0CEF15FEB3A0}" type="parTrans" cxnId="{A3327588-02E7-47E6-A2B8-B464B6E05524}">
      <dgm:prSet/>
      <dgm:spPr/>
      <dgm:t>
        <a:bodyPr/>
        <a:lstStyle/>
        <a:p>
          <a:endParaRPr lang="en-US"/>
        </a:p>
      </dgm:t>
    </dgm:pt>
    <dgm:pt modelId="{D6866EEF-705C-46AE-87A3-3B41B3922B1D}" type="sibTrans" cxnId="{A3327588-02E7-47E6-A2B8-B464B6E05524}">
      <dgm:prSet/>
      <dgm:spPr/>
      <dgm:t>
        <a:bodyPr/>
        <a:lstStyle/>
        <a:p>
          <a:endParaRPr lang="en-US"/>
        </a:p>
      </dgm:t>
    </dgm:pt>
    <dgm:pt modelId="{8DFEF9E1-8D14-4629-8EC7-E42AC98277FD}" type="pres">
      <dgm:prSet presAssocID="{FE4AE665-2370-4604-A536-4D10E7C2753F}" presName="linear" presStyleCnt="0">
        <dgm:presLayoutVars>
          <dgm:animLvl val="lvl"/>
          <dgm:resizeHandles val="exact"/>
        </dgm:presLayoutVars>
      </dgm:prSet>
      <dgm:spPr/>
    </dgm:pt>
    <dgm:pt modelId="{F04BE29A-596F-4109-B96C-746DAD434CFD}" type="pres">
      <dgm:prSet presAssocID="{35D6A7BB-F854-451D-9BA3-75E4F05B4C5C}" presName="parentText" presStyleLbl="node1" presStyleIdx="0" presStyleCnt="8">
        <dgm:presLayoutVars>
          <dgm:chMax val="0"/>
          <dgm:bulletEnabled val="1"/>
        </dgm:presLayoutVars>
      </dgm:prSet>
      <dgm:spPr/>
    </dgm:pt>
    <dgm:pt modelId="{E0F2E3FD-0D4A-4F57-A1A9-157E4BB69197}" type="pres">
      <dgm:prSet presAssocID="{E595C922-E56C-4D2B-99FE-8A30CD54248E}" presName="spacer" presStyleCnt="0"/>
      <dgm:spPr/>
    </dgm:pt>
    <dgm:pt modelId="{AF5B03C9-EE1F-4588-A86E-8E3CF65FF34A}" type="pres">
      <dgm:prSet presAssocID="{70041189-DD41-499C-BDF9-36BB6CC48FF4}" presName="parentText" presStyleLbl="node1" presStyleIdx="1" presStyleCnt="8">
        <dgm:presLayoutVars>
          <dgm:chMax val="0"/>
          <dgm:bulletEnabled val="1"/>
        </dgm:presLayoutVars>
      </dgm:prSet>
      <dgm:spPr/>
    </dgm:pt>
    <dgm:pt modelId="{64A17088-3F9C-4D30-9057-1823A4B89B5B}" type="pres">
      <dgm:prSet presAssocID="{0658DB92-9AEA-42D2-B628-BCD6F3C93035}" presName="spacer" presStyleCnt="0"/>
      <dgm:spPr/>
    </dgm:pt>
    <dgm:pt modelId="{FB767B67-DDB3-4991-A0B8-7BC45D709654}" type="pres">
      <dgm:prSet presAssocID="{B0DEF9DE-888C-4544-ABB0-D8B1F6494506}" presName="parentText" presStyleLbl="node1" presStyleIdx="2" presStyleCnt="8">
        <dgm:presLayoutVars>
          <dgm:chMax val="0"/>
          <dgm:bulletEnabled val="1"/>
        </dgm:presLayoutVars>
      </dgm:prSet>
      <dgm:spPr/>
    </dgm:pt>
    <dgm:pt modelId="{A00F5909-BD44-4B25-952F-1B8753553B5B}" type="pres">
      <dgm:prSet presAssocID="{C4ADD4F1-DBC6-45DF-A68D-529E2F952B11}" presName="spacer" presStyleCnt="0"/>
      <dgm:spPr/>
    </dgm:pt>
    <dgm:pt modelId="{D27A0514-1435-4FB0-AA73-7B66D952ACFC}" type="pres">
      <dgm:prSet presAssocID="{AA662022-82BD-4E34-87AA-F5B1A92BDF0C}" presName="parentText" presStyleLbl="node1" presStyleIdx="3" presStyleCnt="8">
        <dgm:presLayoutVars>
          <dgm:chMax val="0"/>
          <dgm:bulletEnabled val="1"/>
        </dgm:presLayoutVars>
      </dgm:prSet>
      <dgm:spPr/>
    </dgm:pt>
    <dgm:pt modelId="{5E65DF90-D2DE-4E12-9AE2-554B75FC4ADD}" type="pres">
      <dgm:prSet presAssocID="{EA731B38-E43E-4CD0-827A-30F1C76273AD}" presName="spacer" presStyleCnt="0"/>
      <dgm:spPr/>
    </dgm:pt>
    <dgm:pt modelId="{8F1CCE81-CCC0-48B0-8D31-199BC18D5A84}" type="pres">
      <dgm:prSet presAssocID="{FEE282C4-E4AB-4ABC-AA1C-67643701F561}" presName="parentText" presStyleLbl="node1" presStyleIdx="4" presStyleCnt="8">
        <dgm:presLayoutVars>
          <dgm:chMax val="0"/>
          <dgm:bulletEnabled val="1"/>
        </dgm:presLayoutVars>
      </dgm:prSet>
      <dgm:spPr/>
    </dgm:pt>
    <dgm:pt modelId="{A5133B8D-80C2-4A4F-AED2-9EC6999F11C6}" type="pres">
      <dgm:prSet presAssocID="{DED32478-D520-4D6D-93BA-9A11940D3335}" presName="spacer" presStyleCnt="0"/>
      <dgm:spPr/>
    </dgm:pt>
    <dgm:pt modelId="{082EC517-46E4-4DE3-8A00-6182508968D2}" type="pres">
      <dgm:prSet presAssocID="{EFED7B89-EC5F-4460-83B1-DC82CC6E8B9A}" presName="parentText" presStyleLbl="node1" presStyleIdx="5" presStyleCnt="8">
        <dgm:presLayoutVars>
          <dgm:chMax val="0"/>
          <dgm:bulletEnabled val="1"/>
        </dgm:presLayoutVars>
      </dgm:prSet>
      <dgm:spPr/>
    </dgm:pt>
    <dgm:pt modelId="{EF0430A0-E4FE-440A-A3A1-21B73D975FFD}" type="pres">
      <dgm:prSet presAssocID="{D6F0BF12-1341-4E29-A522-A573643423AB}" presName="spacer" presStyleCnt="0"/>
      <dgm:spPr/>
    </dgm:pt>
    <dgm:pt modelId="{21F34102-5813-4E0C-B306-1D79BC140631}" type="pres">
      <dgm:prSet presAssocID="{7F8245AC-D895-41C1-AD6D-651BCB97FAEA}" presName="parentText" presStyleLbl="node1" presStyleIdx="6" presStyleCnt="8">
        <dgm:presLayoutVars>
          <dgm:chMax val="0"/>
          <dgm:bulletEnabled val="1"/>
        </dgm:presLayoutVars>
      </dgm:prSet>
      <dgm:spPr/>
    </dgm:pt>
    <dgm:pt modelId="{C21B91CF-FB1F-4AF3-9BB9-DD7BF13B40BB}" type="pres">
      <dgm:prSet presAssocID="{A9AA6BD5-D290-4591-A4D1-5DEA8A876FBE}" presName="spacer" presStyleCnt="0"/>
      <dgm:spPr/>
    </dgm:pt>
    <dgm:pt modelId="{18C322ED-4839-4906-8D18-ADAEBC9B0102}" type="pres">
      <dgm:prSet presAssocID="{E57651EB-8A5B-4465-AED8-25ADA95B87C4}" presName="parentText" presStyleLbl="node1" presStyleIdx="7" presStyleCnt="8">
        <dgm:presLayoutVars>
          <dgm:chMax val="0"/>
          <dgm:bulletEnabled val="1"/>
        </dgm:presLayoutVars>
      </dgm:prSet>
      <dgm:spPr/>
    </dgm:pt>
  </dgm:ptLst>
  <dgm:cxnLst>
    <dgm:cxn modelId="{43199F00-DECA-4393-96A2-8CFFF75896B3}" type="presOf" srcId="{B0DEF9DE-888C-4544-ABB0-D8B1F6494506}" destId="{FB767B67-DDB3-4991-A0B8-7BC45D709654}" srcOrd="0" destOrd="0" presId="urn:microsoft.com/office/officeart/2005/8/layout/vList2"/>
    <dgm:cxn modelId="{12CD8C09-D1CB-472D-8B19-6478D53620C6}" srcId="{FE4AE665-2370-4604-A536-4D10E7C2753F}" destId="{35D6A7BB-F854-451D-9BA3-75E4F05B4C5C}" srcOrd="0" destOrd="0" parTransId="{1DE174F8-2633-4CC9-B5D0-C53F44B3AC85}" sibTransId="{E595C922-E56C-4D2B-99FE-8A30CD54248E}"/>
    <dgm:cxn modelId="{5810740C-8DAC-43A5-B52A-35F7C2AD259B}" type="presOf" srcId="{FE4AE665-2370-4604-A536-4D10E7C2753F}" destId="{8DFEF9E1-8D14-4629-8EC7-E42AC98277FD}" srcOrd="0" destOrd="0" presId="urn:microsoft.com/office/officeart/2005/8/layout/vList2"/>
    <dgm:cxn modelId="{105E0E29-E6FF-4139-BAC7-5473DAB76620}" type="presOf" srcId="{EFED7B89-EC5F-4460-83B1-DC82CC6E8B9A}" destId="{082EC517-46E4-4DE3-8A00-6182508968D2}" srcOrd="0" destOrd="0" presId="urn:microsoft.com/office/officeart/2005/8/layout/vList2"/>
    <dgm:cxn modelId="{1B8B4C46-A68F-4015-A903-7958B2D2ABEA}" srcId="{FE4AE665-2370-4604-A536-4D10E7C2753F}" destId="{EFED7B89-EC5F-4460-83B1-DC82CC6E8B9A}" srcOrd="5" destOrd="0" parTransId="{3B0D2497-49CD-4B3D-94F0-FBB554AB613B}" sibTransId="{D6F0BF12-1341-4E29-A522-A573643423AB}"/>
    <dgm:cxn modelId="{4B198A46-7794-4DA9-992B-4C312F70BBA0}" type="presOf" srcId="{E57651EB-8A5B-4465-AED8-25ADA95B87C4}" destId="{18C322ED-4839-4906-8D18-ADAEBC9B0102}" srcOrd="0" destOrd="0" presId="urn:microsoft.com/office/officeart/2005/8/layout/vList2"/>
    <dgm:cxn modelId="{05C50882-A238-456C-B9E7-7AE4813F1F6D}" type="presOf" srcId="{7F8245AC-D895-41C1-AD6D-651BCB97FAEA}" destId="{21F34102-5813-4E0C-B306-1D79BC140631}" srcOrd="0" destOrd="0" presId="urn:microsoft.com/office/officeart/2005/8/layout/vList2"/>
    <dgm:cxn modelId="{A3327588-02E7-47E6-A2B8-B464B6E05524}" srcId="{FE4AE665-2370-4604-A536-4D10E7C2753F}" destId="{E57651EB-8A5B-4465-AED8-25ADA95B87C4}" srcOrd="7" destOrd="0" parTransId="{BE623E20-872A-4A81-A23E-0CEF15FEB3A0}" sibTransId="{D6866EEF-705C-46AE-87A3-3B41B3922B1D}"/>
    <dgm:cxn modelId="{E4B8EC92-302C-47DF-BE70-62135B4BD1E1}" srcId="{FE4AE665-2370-4604-A536-4D10E7C2753F}" destId="{B0DEF9DE-888C-4544-ABB0-D8B1F6494506}" srcOrd="2" destOrd="0" parTransId="{2E4F602E-C707-4223-B16D-EE1AF4D326E8}" sibTransId="{C4ADD4F1-DBC6-45DF-A68D-529E2F952B11}"/>
    <dgm:cxn modelId="{E110139B-1FEA-4423-A583-A456F391C1CA}" type="presOf" srcId="{35D6A7BB-F854-451D-9BA3-75E4F05B4C5C}" destId="{F04BE29A-596F-4109-B96C-746DAD434CFD}" srcOrd="0" destOrd="0" presId="urn:microsoft.com/office/officeart/2005/8/layout/vList2"/>
    <dgm:cxn modelId="{104A07BF-8145-4E22-89FF-71EB1B27FE2E}" type="presOf" srcId="{AA662022-82BD-4E34-87AA-F5B1A92BDF0C}" destId="{D27A0514-1435-4FB0-AA73-7B66D952ACFC}" srcOrd="0" destOrd="0" presId="urn:microsoft.com/office/officeart/2005/8/layout/vList2"/>
    <dgm:cxn modelId="{D39656CC-0B18-4C1A-8619-DCB5BD4F5042}" type="presOf" srcId="{FEE282C4-E4AB-4ABC-AA1C-67643701F561}" destId="{8F1CCE81-CCC0-48B0-8D31-199BC18D5A84}" srcOrd="0" destOrd="0" presId="urn:microsoft.com/office/officeart/2005/8/layout/vList2"/>
    <dgm:cxn modelId="{A84C47E5-2634-4A46-A0A0-89737A1429A0}" srcId="{FE4AE665-2370-4604-A536-4D10E7C2753F}" destId="{FEE282C4-E4AB-4ABC-AA1C-67643701F561}" srcOrd="4" destOrd="0" parTransId="{052FA961-9606-47D2-964E-A970D98367DA}" sibTransId="{DED32478-D520-4D6D-93BA-9A11940D3335}"/>
    <dgm:cxn modelId="{D9FF3BE6-88A5-4853-B9A5-6D987930C86E}" srcId="{FE4AE665-2370-4604-A536-4D10E7C2753F}" destId="{7F8245AC-D895-41C1-AD6D-651BCB97FAEA}" srcOrd="6" destOrd="0" parTransId="{8C2EE70B-B625-4452-898C-219AD05063C8}" sibTransId="{A9AA6BD5-D290-4591-A4D1-5DEA8A876FBE}"/>
    <dgm:cxn modelId="{4964C3EF-A373-4225-A476-8841C239BC9B}" srcId="{FE4AE665-2370-4604-A536-4D10E7C2753F}" destId="{70041189-DD41-499C-BDF9-36BB6CC48FF4}" srcOrd="1" destOrd="0" parTransId="{2B380066-2DB9-401E-BC05-147CF8832317}" sibTransId="{0658DB92-9AEA-42D2-B628-BCD6F3C93035}"/>
    <dgm:cxn modelId="{0368E9F5-F59F-4F78-BADB-6CA4674F0627}" srcId="{FE4AE665-2370-4604-A536-4D10E7C2753F}" destId="{AA662022-82BD-4E34-87AA-F5B1A92BDF0C}" srcOrd="3" destOrd="0" parTransId="{3AAF319C-B217-42B8-9D76-A5779E592762}" sibTransId="{EA731B38-E43E-4CD0-827A-30F1C76273AD}"/>
    <dgm:cxn modelId="{F5D0ECFD-2FD5-44E4-A4A9-D2214E30F0F2}" type="presOf" srcId="{70041189-DD41-499C-BDF9-36BB6CC48FF4}" destId="{AF5B03C9-EE1F-4588-A86E-8E3CF65FF34A}" srcOrd="0" destOrd="0" presId="urn:microsoft.com/office/officeart/2005/8/layout/vList2"/>
    <dgm:cxn modelId="{F2471C82-2A6A-45C0-AC1F-0BAE3AD63AEF}" type="presParOf" srcId="{8DFEF9E1-8D14-4629-8EC7-E42AC98277FD}" destId="{F04BE29A-596F-4109-B96C-746DAD434CFD}" srcOrd="0" destOrd="0" presId="urn:microsoft.com/office/officeart/2005/8/layout/vList2"/>
    <dgm:cxn modelId="{715E65C4-6793-4510-9FD4-33FDF5A74899}" type="presParOf" srcId="{8DFEF9E1-8D14-4629-8EC7-E42AC98277FD}" destId="{E0F2E3FD-0D4A-4F57-A1A9-157E4BB69197}" srcOrd="1" destOrd="0" presId="urn:microsoft.com/office/officeart/2005/8/layout/vList2"/>
    <dgm:cxn modelId="{CDACA033-05D5-4AD3-9F59-E75565E01EB5}" type="presParOf" srcId="{8DFEF9E1-8D14-4629-8EC7-E42AC98277FD}" destId="{AF5B03C9-EE1F-4588-A86E-8E3CF65FF34A}" srcOrd="2" destOrd="0" presId="urn:microsoft.com/office/officeart/2005/8/layout/vList2"/>
    <dgm:cxn modelId="{74C78DE6-1538-4A4A-9ACD-46C041B76AE3}" type="presParOf" srcId="{8DFEF9E1-8D14-4629-8EC7-E42AC98277FD}" destId="{64A17088-3F9C-4D30-9057-1823A4B89B5B}" srcOrd="3" destOrd="0" presId="urn:microsoft.com/office/officeart/2005/8/layout/vList2"/>
    <dgm:cxn modelId="{188FA0BD-C113-4E3A-8937-7EAD9A01FF24}" type="presParOf" srcId="{8DFEF9E1-8D14-4629-8EC7-E42AC98277FD}" destId="{FB767B67-DDB3-4991-A0B8-7BC45D709654}" srcOrd="4" destOrd="0" presId="urn:microsoft.com/office/officeart/2005/8/layout/vList2"/>
    <dgm:cxn modelId="{D82A0E56-1F48-46F6-B5F9-51B2974C9E5E}" type="presParOf" srcId="{8DFEF9E1-8D14-4629-8EC7-E42AC98277FD}" destId="{A00F5909-BD44-4B25-952F-1B8753553B5B}" srcOrd="5" destOrd="0" presId="urn:microsoft.com/office/officeart/2005/8/layout/vList2"/>
    <dgm:cxn modelId="{11632199-D913-4C66-8BD4-CE97C2A4BAA0}" type="presParOf" srcId="{8DFEF9E1-8D14-4629-8EC7-E42AC98277FD}" destId="{D27A0514-1435-4FB0-AA73-7B66D952ACFC}" srcOrd="6" destOrd="0" presId="urn:microsoft.com/office/officeart/2005/8/layout/vList2"/>
    <dgm:cxn modelId="{8FF92978-1815-48F2-9854-E6439ED35AC6}" type="presParOf" srcId="{8DFEF9E1-8D14-4629-8EC7-E42AC98277FD}" destId="{5E65DF90-D2DE-4E12-9AE2-554B75FC4ADD}" srcOrd="7" destOrd="0" presId="urn:microsoft.com/office/officeart/2005/8/layout/vList2"/>
    <dgm:cxn modelId="{AB85CA91-1996-4AD9-AA10-6753DD38CD9A}" type="presParOf" srcId="{8DFEF9E1-8D14-4629-8EC7-E42AC98277FD}" destId="{8F1CCE81-CCC0-48B0-8D31-199BC18D5A84}" srcOrd="8" destOrd="0" presId="urn:microsoft.com/office/officeart/2005/8/layout/vList2"/>
    <dgm:cxn modelId="{10B8D129-B38C-4DC7-AB4A-70910EB685CA}" type="presParOf" srcId="{8DFEF9E1-8D14-4629-8EC7-E42AC98277FD}" destId="{A5133B8D-80C2-4A4F-AED2-9EC6999F11C6}" srcOrd="9" destOrd="0" presId="urn:microsoft.com/office/officeart/2005/8/layout/vList2"/>
    <dgm:cxn modelId="{CAD1DE86-0E23-47BD-9CF5-591E1B39C87E}" type="presParOf" srcId="{8DFEF9E1-8D14-4629-8EC7-E42AC98277FD}" destId="{082EC517-46E4-4DE3-8A00-6182508968D2}" srcOrd="10" destOrd="0" presId="urn:microsoft.com/office/officeart/2005/8/layout/vList2"/>
    <dgm:cxn modelId="{9A8D91AF-3642-4B62-BF6A-E14C28EF42C4}" type="presParOf" srcId="{8DFEF9E1-8D14-4629-8EC7-E42AC98277FD}" destId="{EF0430A0-E4FE-440A-A3A1-21B73D975FFD}" srcOrd="11" destOrd="0" presId="urn:microsoft.com/office/officeart/2005/8/layout/vList2"/>
    <dgm:cxn modelId="{818EAB68-8A2C-43F6-8C22-25B8020D6420}" type="presParOf" srcId="{8DFEF9E1-8D14-4629-8EC7-E42AC98277FD}" destId="{21F34102-5813-4E0C-B306-1D79BC140631}" srcOrd="12" destOrd="0" presId="urn:microsoft.com/office/officeart/2005/8/layout/vList2"/>
    <dgm:cxn modelId="{1C2E0921-0962-448A-B350-935C5F995E83}" type="presParOf" srcId="{8DFEF9E1-8D14-4629-8EC7-E42AC98277FD}" destId="{C21B91CF-FB1F-4AF3-9BB9-DD7BF13B40BB}" srcOrd="13" destOrd="0" presId="urn:microsoft.com/office/officeart/2005/8/layout/vList2"/>
    <dgm:cxn modelId="{D1BB77E0-23C1-49AF-98AF-F0DF2479A2FB}" type="presParOf" srcId="{8DFEF9E1-8D14-4629-8EC7-E42AC98277FD}" destId="{18C322ED-4839-4906-8D18-ADAEBC9B0102}" srcOrd="14" destOrd="0" presId="urn:microsoft.com/office/officeart/2005/8/layout/vList2"/>
  </dgm:cxnLst>
  <dgm:bg>
    <a:effectLst>
      <a:glow rad="101600">
        <a:schemeClr val="bg1">
          <a:alpha val="60000"/>
        </a:schemeClr>
      </a:glow>
      <a:outerShdw blurRad="63500" sx="102000" sy="102000" algn="ctr" rotWithShape="0">
        <a:prstClr val="black">
          <a:alpha val="40000"/>
        </a:prstClr>
      </a:outerShd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E29A-596F-4109-B96C-746DAD434CFD}">
      <dsp:nvSpPr>
        <dsp:cNvPr id="0" name=""/>
        <dsp:cNvSpPr/>
      </dsp:nvSpPr>
      <dsp:spPr>
        <a:xfrm>
          <a:off x="0" y="59822"/>
          <a:ext cx="6172199" cy="558967"/>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 Délais d'intervention longs.</a:t>
          </a:r>
          <a:endParaRPr lang="en-US" sz="1400" kern="1200"/>
        </a:p>
      </dsp:txBody>
      <dsp:txXfrm>
        <a:off x="27287" y="87109"/>
        <a:ext cx="6117625" cy="504393"/>
      </dsp:txXfrm>
    </dsp:sp>
    <dsp:sp modelId="{AF5B03C9-EE1F-4588-A86E-8E3CF65FF34A}">
      <dsp:nvSpPr>
        <dsp:cNvPr id="0" name=""/>
        <dsp:cNvSpPr/>
      </dsp:nvSpPr>
      <dsp:spPr>
        <a:xfrm>
          <a:off x="0" y="659110"/>
          <a:ext cx="6172199" cy="558967"/>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 Les techniciens peu appréciés pour cause d'explications peu claires en intervention.</a:t>
          </a:r>
          <a:endParaRPr lang="en-US" sz="1400" kern="1200"/>
        </a:p>
      </dsp:txBody>
      <dsp:txXfrm>
        <a:off x="27287" y="686397"/>
        <a:ext cx="6117625" cy="504393"/>
      </dsp:txXfrm>
    </dsp:sp>
    <dsp:sp modelId="{FB767B67-DDB3-4991-A0B8-7BC45D709654}">
      <dsp:nvSpPr>
        <dsp:cNvPr id="0" name=""/>
        <dsp:cNvSpPr/>
      </dsp:nvSpPr>
      <dsp:spPr>
        <a:xfrm>
          <a:off x="0" y="1258397"/>
          <a:ext cx="6172199" cy="558967"/>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 Retard significatif sur les interventions urgentes (mauvaise gestion des priorités).</a:t>
          </a:r>
          <a:endParaRPr lang="en-US" sz="1400" kern="1200"/>
        </a:p>
      </dsp:txBody>
      <dsp:txXfrm>
        <a:off x="27287" y="1285684"/>
        <a:ext cx="6117625" cy="504393"/>
      </dsp:txXfrm>
    </dsp:sp>
    <dsp:sp modelId="{D27A0514-1435-4FB0-AA73-7B66D952ACFC}">
      <dsp:nvSpPr>
        <dsp:cNvPr id="0" name=""/>
        <dsp:cNvSpPr/>
      </dsp:nvSpPr>
      <dsp:spPr>
        <a:xfrm>
          <a:off x="0" y="1857685"/>
          <a:ext cx="6172199" cy="558967"/>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 Soupçons soulevés sur la confidentialité des données, soupçons de mots de passe confidentiels fuite.</a:t>
          </a:r>
          <a:endParaRPr lang="en-US" sz="1400" kern="1200"/>
        </a:p>
      </dsp:txBody>
      <dsp:txXfrm>
        <a:off x="27287" y="1884972"/>
        <a:ext cx="6117625" cy="504393"/>
      </dsp:txXfrm>
    </dsp:sp>
    <dsp:sp modelId="{8F1CCE81-CCC0-48B0-8D31-199BC18D5A84}">
      <dsp:nvSpPr>
        <dsp:cNvPr id="0" name=""/>
        <dsp:cNvSpPr/>
      </dsp:nvSpPr>
      <dsp:spPr>
        <a:xfrm>
          <a:off x="0" y="2456972"/>
          <a:ext cx="6172199" cy="558967"/>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 Interrogations sur la qualité du support téléphonique.</a:t>
          </a:r>
          <a:endParaRPr lang="en-US" sz="1400" kern="1200"/>
        </a:p>
      </dsp:txBody>
      <dsp:txXfrm>
        <a:off x="27287" y="2484259"/>
        <a:ext cx="6117625" cy="504393"/>
      </dsp:txXfrm>
    </dsp:sp>
    <dsp:sp modelId="{082EC517-46E4-4DE3-8A00-6182508968D2}">
      <dsp:nvSpPr>
        <dsp:cNvPr id="0" name=""/>
        <dsp:cNvSpPr/>
      </dsp:nvSpPr>
      <dsp:spPr>
        <a:xfrm>
          <a:off x="0" y="3056260"/>
          <a:ext cx="6172199" cy="558967"/>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 Conventions de nommage non respecté par quelques développeurs.</a:t>
          </a:r>
          <a:endParaRPr lang="en-US" sz="1400" kern="1200"/>
        </a:p>
      </dsp:txBody>
      <dsp:txXfrm>
        <a:off x="27287" y="3083547"/>
        <a:ext cx="6117625" cy="504393"/>
      </dsp:txXfrm>
    </dsp:sp>
    <dsp:sp modelId="{21F34102-5813-4E0C-B306-1D79BC140631}">
      <dsp:nvSpPr>
        <dsp:cNvPr id="0" name=""/>
        <dsp:cNvSpPr/>
      </dsp:nvSpPr>
      <dsp:spPr>
        <a:xfrm>
          <a:off x="0" y="3655547"/>
          <a:ext cx="6172199" cy="558967"/>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 Inquiétude sur de la présence d’une dette technique sur un projet.</a:t>
          </a:r>
          <a:endParaRPr lang="en-US" sz="1400" kern="1200"/>
        </a:p>
      </dsp:txBody>
      <dsp:txXfrm>
        <a:off x="27287" y="3682834"/>
        <a:ext cx="6117625" cy="504393"/>
      </dsp:txXfrm>
    </dsp:sp>
    <dsp:sp modelId="{18C322ED-4839-4906-8D18-ADAEBC9B0102}">
      <dsp:nvSpPr>
        <dsp:cNvPr id="0" name=""/>
        <dsp:cNvSpPr/>
      </dsp:nvSpPr>
      <dsp:spPr>
        <a:xfrm>
          <a:off x="0" y="4254835"/>
          <a:ext cx="6172199" cy="558967"/>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 Recherche d’une nouvelle solution de distribution d’ environnement de travail aux nouveaux arrivant.</a:t>
          </a:r>
          <a:endParaRPr lang="en-US" sz="1400" kern="1200"/>
        </a:p>
      </dsp:txBody>
      <dsp:txXfrm>
        <a:off x="27287" y="4282122"/>
        <a:ext cx="6117625" cy="5043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0906A77-754E-4F96-F76D-ED90A1CFA9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3B3DE5C-51A5-7E31-E6B5-BE5CD6C6D0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5743B-EF6D-4D94-9F28-40FDCB7B476C}" type="datetimeFigureOut">
              <a:rPr lang="fr-FR" smtClean="0"/>
              <a:t>22/01/2026</a:t>
            </a:fld>
            <a:endParaRPr lang="fr-FR"/>
          </a:p>
        </p:txBody>
      </p:sp>
      <p:sp>
        <p:nvSpPr>
          <p:cNvPr id="4" name="Espace réservé du pied de page 3">
            <a:extLst>
              <a:ext uri="{FF2B5EF4-FFF2-40B4-BE49-F238E27FC236}">
                <a16:creationId xmlns:a16="http://schemas.microsoft.com/office/drawing/2014/main" id="{C777DCAA-7846-A765-811D-009112B25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999B9F2-1BD7-88CB-933B-C8CB9FA44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5E74AA-71DF-4B35-A5A9-727EF8FFEEFC}" type="slidenum">
              <a:rPr lang="fr-FR" smtClean="0"/>
              <a:t>‹N°›</a:t>
            </a:fld>
            <a:endParaRPr lang="fr-FR"/>
          </a:p>
        </p:txBody>
      </p:sp>
    </p:spTree>
    <p:extLst>
      <p:ext uri="{BB962C8B-B14F-4D97-AF65-F5344CB8AC3E}">
        <p14:creationId xmlns:p14="http://schemas.microsoft.com/office/powerpoint/2010/main" val="3052204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6BC85-E573-44A4-80E8-5A4726DEF33C}" type="datetimeFigureOut">
              <a:rPr lang="fr-FR" smtClean="0"/>
              <a:t>22/01/2026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2CC97-717A-4E99-9E5F-9B7560411800}" type="slidenum">
              <a:rPr lang="fr-FR" smtClean="0"/>
              <a:t>‹N°›</a:t>
            </a:fld>
            <a:endParaRPr lang="fr-FR"/>
          </a:p>
        </p:txBody>
      </p:sp>
    </p:spTree>
    <p:extLst>
      <p:ext uri="{BB962C8B-B14F-4D97-AF65-F5344CB8AC3E}">
        <p14:creationId xmlns:p14="http://schemas.microsoft.com/office/powerpoint/2010/main" val="2290057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D2CC97-717A-4E99-9E5F-9B7560411800}" type="slidenum">
              <a:rPr lang="fr-FR" smtClean="0"/>
              <a:t>26</a:t>
            </a:fld>
            <a:endParaRPr lang="fr-FR"/>
          </a:p>
        </p:txBody>
      </p:sp>
    </p:spTree>
    <p:extLst>
      <p:ext uri="{BB962C8B-B14F-4D97-AF65-F5344CB8AC3E}">
        <p14:creationId xmlns:p14="http://schemas.microsoft.com/office/powerpoint/2010/main" val="67678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FB09CD3-D162-B44D-3928-CAEE3FB3EB94}"/>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re 1">
            <a:extLst>
              <a:ext uri="{FF2B5EF4-FFF2-40B4-BE49-F238E27FC236}">
                <a16:creationId xmlns:a16="http://schemas.microsoft.com/office/drawing/2014/main" id="{287E6542-3AEB-7259-7EA8-BF0A3E5C860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F0C5529-3042-B363-668C-95AF524FC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6D6F17-315B-EB1F-F04C-79A4A13BDB14}"/>
              </a:ext>
            </a:extLst>
          </p:cNvPr>
          <p:cNvSpPr>
            <a:spLocks noGrp="1"/>
          </p:cNvSpPr>
          <p:nvPr>
            <p:ph type="dt" sz="half" idx="10"/>
          </p:nvPr>
        </p:nvSpPr>
        <p:spPr/>
        <p:txBody>
          <a:bodyPr/>
          <a:lstStyle/>
          <a:p>
            <a:fld id="{E6D119AF-6189-4D47-A4BF-F218969DF0DA}" type="datetimeFigureOut">
              <a:rPr lang="fr-FR" smtClean="0"/>
              <a:t>22/01/2026</a:t>
            </a:fld>
            <a:endParaRPr lang="fr-FR"/>
          </a:p>
        </p:txBody>
      </p:sp>
      <p:sp>
        <p:nvSpPr>
          <p:cNvPr id="5" name="Espace réservé du pied de page 4">
            <a:extLst>
              <a:ext uri="{FF2B5EF4-FFF2-40B4-BE49-F238E27FC236}">
                <a16:creationId xmlns:a16="http://schemas.microsoft.com/office/drawing/2014/main" id="{59833F3A-1538-28CB-0A9E-7AC91D6D75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77D0FD-53F6-8311-86B5-8D1484F06673}"/>
              </a:ext>
            </a:extLst>
          </p:cNvPr>
          <p:cNvSpPr>
            <a:spLocks noGrp="1"/>
          </p:cNvSpPr>
          <p:nvPr>
            <p:ph type="sldNum" sz="quarter" idx="12"/>
          </p:nvPr>
        </p:nvSpPr>
        <p:spPr/>
        <p:txBody>
          <a:bodyPr/>
          <a:lstStyle/>
          <a:p>
            <a:fld id="{A9E57EBF-64B5-40D0-B8BE-A62901060575}" type="slidenum">
              <a:rPr lang="fr-FR" smtClean="0"/>
              <a:t>‹N°›</a:t>
            </a:fld>
            <a:endParaRPr lang="fr-FR"/>
          </a:p>
        </p:txBody>
      </p:sp>
    </p:spTree>
    <p:extLst>
      <p:ext uri="{BB962C8B-B14F-4D97-AF65-F5344CB8AC3E}">
        <p14:creationId xmlns:p14="http://schemas.microsoft.com/office/powerpoint/2010/main" val="22352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E4689CE-693F-7E51-6DA8-5EE55A7111A0}"/>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re 1">
            <a:extLst>
              <a:ext uri="{FF2B5EF4-FFF2-40B4-BE49-F238E27FC236}">
                <a16:creationId xmlns:a16="http://schemas.microsoft.com/office/drawing/2014/main" id="{4BBB67EC-B1A8-9F84-F85D-727DBF313C5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19924E6-9775-F9E1-836A-EA60EEC5495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3F8B11-F84F-190F-71F7-B72BAD02DEFD}"/>
              </a:ext>
            </a:extLst>
          </p:cNvPr>
          <p:cNvSpPr>
            <a:spLocks noGrp="1"/>
          </p:cNvSpPr>
          <p:nvPr>
            <p:ph type="dt" sz="half" idx="10"/>
          </p:nvPr>
        </p:nvSpPr>
        <p:spPr/>
        <p:txBody>
          <a:bodyPr/>
          <a:lstStyle/>
          <a:p>
            <a:fld id="{E6D119AF-6189-4D47-A4BF-F218969DF0DA}" type="datetimeFigureOut">
              <a:rPr lang="fr-FR" smtClean="0"/>
              <a:t>22/01/2026</a:t>
            </a:fld>
            <a:endParaRPr lang="fr-FR"/>
          </a:p>
        </p:txBody>
      </p:sp>
      <p:sp>
        <p:nvSpPr>
          <p:cNvPr id="5" name="Espace réservé du pied de page 4">
            <a:extLst>
              <a:ext uri="{FF2B5EF4-FFF2-40B4-BE49-F238E27FC236}">
                <a16:creationId xmlns:a16="http://schemas.microsoft.com/office/drawing/2014/main" id="{AF043334-9212-DEDF-3C11-16666AD5A6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5DCEAD-5FC8-6D00-50BF-EE7459788A51}"/>
              </a:ext>
            </a:extLst>
          </p:cNvPr>
          <p:cNvSpPr>
            <a:spLocks noGrp="1"/>
          </p:cNvSpPr>
          <p:nvPr>
            <p:ph type="sldNum" sz="quarter" idx="12"/>
          </p:nvPr>
        </p:nvSpPr>
        <p:spPr/>
        <p:txBody>
          <a:bodyPr/>
          <a:lstStyle/>
          <a:p>
            <a:fld id="{A9E57EBF-64B5-40D0-B8BE-A62901060575}" type="slidenum">
              <a:rPr lang="fr-FR" smtClean="0"/>
              <a:t>‹N°›</a:t>
            </a:fld>
            <a:endParaRPr lang="fr-FR"/>
          </a:p>
        </p:txBody>
      </p:sp>
    </p:spTree>
    <p:extLst>
      <p:ext uri="{BB962C8B-B14F-4D97-AF65-F5344CB8AC3E}">
        <p14:creationId xmlns:p14="http://schemas.microsoft.com/office/powerpoint/2010/main" val="32819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BCFFC26-52E6-1D5E-F0E2-F6AEDC1B2F41}"/>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re vertical 1">
            <a:extLst>
              <a:ext uri="{FF2B5EF4-FFF2-40B4-BE49-F238E27FC236}">
                <a16:creationId xmlns:a16="http://schemas.microsoft.com/office/drawing/2014/main" id="{21C7B67F-368F-DBED-9CA2-83A71BAFA85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3E85379-EA51-11ED-DABB-34827020A24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A972D0-0092-C885-E95B-13C39C237F78}"/>
              </a:ext>
            </a:extLst>
          </p:cNvPr>
          <p:cNvSpPr>
            <a:spLocks noGrp="1"/>
          </p:cNvSpPr>
          <p:nvPr>
            <p:ph type="dt" sz="half" idx="10"/>
          </p:nvPr>
        </p:nvSpPr>
        <p:spPr/>
        <p:txBody>
          <a:bodyPr/>
          <a:lstStyle/>
          <a:p>
            <a:fld id="{E6D119AF-6189-4D47-A4BF-F218969DF0DA}" type="datetimeFigureOut">
              <a:rPr lang="fr-FR" smtClean="0"/>
              <a:t>22/01/2026</a:t>
            </a:fld>
            <a:endParaRPr lang="fr-FR"/>
          </a:p>
        </p:txBody>
      </p:sp>
      <p:sp>
        <p:nvSpPr>
          <p:cNvPr id="5" name="Espace réservé du pied de page 4">
            <a:extLst>
              <a:ext uri="{FF2B5EF4-FFF2-40B4-BE49-F238E27FC236}">
                <a16:creationId xmlns:a16="http://schemas.microsoft.com/office/drawing/2014/main" id="{DFD20826-5523-143E-FB00-D680C5B473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609A1C-2A1E-655D-EF15-737E8460CB33}"/>
              </a:ext>
            </a:extLst>
          </p:cNvPr>
          <p:cNvSpPr>
            <a:spLocks noGrp="1"/>
          </p:cNvSpPr>
          <p:nvPr>
            <p:ph type="sldNum" sz="quarter" idx="12"/>
          </p:nvPr>
        </p:nvSpPr>
        <p:spPr/>
        <p:txBody>
          <a:bodyPr/>
          <a:lstStyle/>
          <a:p>
            <a:fld id="{A9E57EBF-64B5-40D0-B8BE-A62901060575}" type="slidenum">
              <a:rPr lang="fr-FR" smtClean="0"/>
              <a:t>‹N°›</a:t>
            </a:fld>
            <a:endParaRPr lang="fr-FR"/>
          </a:p>
        </p:txBody>
      </p:sp>
    </p:spTree>
    <p:extLst>
      <p:ext uri="{BB962C8B-B14F-4D97-AF65-F5344CB8AC3E}">
        <p14:creationId xmlns:p14="http://schemas.microsoft.com/office/powerpoint/2010/main" val="115800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D591518-4638-0AA4-F13D-24B884153D17}"/>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re 1">
            <a:extLst>
              <a:ext uri="{FF2B5EF4-FFF2-40B4-BE49-F238E27FC236}">
                <a16:creationId xmlns:a16="http://schemas.microsoft.com/office/drawing/2014/main" id="{2BEB51B9-92CB-CF7F-BF37-6DF9DBEEB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880B78-7A7A-45E4-6C07-77BBB315AB7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390B19-EC58-48E5-77EF-D35AE48A951B}"/>
              </a:ext>
            </a:extLst>
          </p:cNvPr>
          <p:cNvSpPr>
            <a:spLocks noGrp="1"/>
          </p:cNvSpPr>
          <p:nvPr>
            <p:ph type="dt" sz="half" idx="10"/>
          </p:nvPr>
        </p:nvSpPr>
        <p:spPr/>
        <p:txBody>
          <a:bodyPr/>
          <a:lstStyle/>
          <a:p>
            <a:fld id="{E6D119AF-6189-4D47-A4BF-F218969DF0DA}" type="datetimeFigureOut">
              <a:rPr lang="fr-FR" smtClean="0"/>
              <a:t>22/01/2026</a:t>
            </a:fld>
            <a:endParaRPr lang="fr-FR"/>
          </a:p>
        </p:txBody>
      </p:sp>
      <p:sp>
        <p:nvSpPr>
          <p:cNvPr id="5" name="Espace réservé du pied de page 4">
            <a:extLst>
              <a:ext uri="{FF2B5EF4-FFF2-40B4-BE49-F238E27FC236}">
                <a16:creationId xmlns:a16="http://schemas.microsoft.com/office/drawing/2014/main" id="{816CCC97-F797-A526-226E-4E137660FE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E70BCC-0992-BB63-17F8-809841D601C6}"/>
              </a:ext>
            </a:extLst>
          </p:cNvPr>
          <p:cNvSpPr>
            <a:spLocks noGrp="1"/>
          </p:cNvSpPr>
          <p:nvPr>
            <p:ph type="sldNum" sz="quarter" idx="12"/>
          </p:nvPr>
        </p:nvSpPr>
        <p:spPr/>
        <p:txBody>
          <a:bodyPr/>
          <a:lstStyle/>
          <a:p>
            <a:fld id="{A9E57EBF-64B5-40D0-B8BE-A62901060575}" type="slidenum">
              <a:rPr lang="fr-FR" smtClean="0"/>
              <a:t>‹N°›</a:t>
            </a:fld>
            <a:endParaRPr lang="fr-FR"/>
          </a:p>
        </p:txBody>
      </p:sp>
    </p:spTree>
    <p:extLst>
      <p:ext uri="{BB962C8B-B14F-4D97-AF65-F5344CB8AC3E}">
        <p14:creationId xmlns:p14="http://schemas.microsoft.com/office/powerpoint/2010/main" val="271447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E0A054B-4E74-EA12-C3B8-65FB82AC8477}"/>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re 1">
            <a:extLst>
              <a:ext uri="{FF2B5EF4-FFF2-40B4-BE49-F238E27FC236}">
                <a16:creationId xmlns:a16="http://schemas.microsoft.com/office/drawing/2014/main" id="{71261F1A-BD33-880F-BC0C-A63EF5C9E04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87D1BBA-99B3-EA12-8002-C4C8961AB8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5C36514-B4B6-0E41-3CB4-6A7154EB0F70}"/>
              </a:ext>
            </a:extLst>
          </p:cNvPr>
          <p:cNvSpPr>
            <a:spLocks noGrp="1"/>
          </p:cNvSpPr>
          <p:nvPr>
            <p:ph type="dt" sz="half" idx="10"/>
          </p:nvPr>
        </p:nvSpPr>
        <p:spPr/>
        <p:txBody>
          <a:bodyPr/>
          <a:lstStyle/>
          <a:p>
            <a:fld id="{E6D119AF-6189-4D47-A4BF-F218969DF0DA}" type="datetimeFigureOut">
              <a:rPr lang="fr-FR" smtClean="0"/>
              <a:t>22/01/2026</a:t>
            </a:fld>
            <a:endParaRPr lang="fr-FR"/>
          </a:p>
        </p:txBody>
      </p:sp>
      <p:sp>
        <p:nvSpPr>
          <p:cNvPr id="5" name="Espace réservé du pied de page 4">
            <a:extLst>
              <a:ext uri="{FF2B5EF4-FFF2-40B4-BE49-F238E27FC236}">
                <a16:creationId xmlns:a16="http://schemas.microsoft.com/office/drawing/2014/main" id="{1C9408A0-A16E-D1D4-4C53-B169897D9A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1DEA77-F286-E284-D66F-3F693BCE5CF3}"/>
              </a:ext>
            </a:extLst>
          </p:cNvPr>
          <p:cNvSpPr>
            <a:spLocks noGrp="1"/>
          </p:cNvSpPr>
          <p:nvPr>
            <p:ph type="sldNum" sz="quarter" idx="12"/>
          </p:nvPr>
        </p:nvSpPr>
        <p:spPr/>
        <p:txBody>
          <a:bodyPr/>
          <a:lstStyle/>
          <a:p>
            <a:fld id="{A9E57EBF-64B5-40D0-B8BE-A62901060575}" type="slidenum">
              <a:rPr lang="fr-FR" smtClean="0"/>
              <a:t>‹N°›</a:t>
            </a:fld>
            <a:endParaRPr lang="fr-FR"/>
          </a:p>
        </p:txBody>
      </p:sp>
    </p:spTree>
    <p:extLst>
      <p:ext uri="{BB962C8B-B14F-4D97-AF65-F5344CB8AC3E}">
        <p14:creationId xmlns:p14="http://schemas.microsoft.com/office/powerpoint/2010/main" val="294460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B7D1C0-C6DA-C96E-7402-12370A1C8E1C}"/>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re 1">
            <a:extLst>
              <a:ext uri="{FF2B5EF4-FFF2-40B4-BE49-F238E27FC236}">
                <a16:creationId xmlns:a16="http://schemas.microsoft.com/office/drawing/2014/main" id="{FEECDBF4-CC83-EB65-022F-98C3FBA1CF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CFCE90-A2C8-D107-6140-039A59C06E0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EA8749B-AB57-3488-E8FC-DBD2044B447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6824D29-35F5-47AE-DCDA-5F93844F78AF}"/>
              </a:ext>
            </a:extLst>
          </p:cNvPr>
          <p:cNvSpPr>
            <a:spLocks noGrp="1"/>
          </p:cNvSpPr>
          <p:nvPr>
            <p:ph type="dt" sz="half" idx="10"/>
          </p:nvPr>
        </p:nvSpPr>
        <p:spPr/>
        <p:txBody>
          <a:bodyPr/>
          <a:lstStyle/>
          <a:p>
            <a:fld id="{E6D119AF-6189-4D47-A4BF-F218969DF0DA}" type="datetimeFigureOut">
              <a:rPr lang="fr-FR" smtClean="0"/>
              <a:t>22/01/2026</a:t>
            </a:fld>
            <a:endParaRPr lang="fr-FR"/>
          </a:p>
        </p:txBody>
      </p:sp>
      <p:sp>
        <p:nvSpPr>
          <p:cNvPr id="6" name="Espace réservé du pied de page 5">
            <a:extLst>
              <a:ext uri="{FF2B5EF4-FFF2-40B4-BE49-F238E27FC236}">
                <a16:creationId xmlns:a16="http://schemas.microsoft.com/office/drawing/2014/main" id="{2FF392FF-DD05-97C3-E255-9573B7B1E2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1339A59-394C-7E66-C016-95D1A37CA5B1}"/>
              </a:ext>
            </a:extLst>
          </p:cNvPr>
          <p:cNvSpPr>
            <a:spLocks noGrp="1"/>
          </p:cNvSpPr>
          <p:nvPr>
            <p:ph type="sldNum" sz="quarter" idx="12"/>
          </p:nvPr>
        </p:nvSpPr>
        <p:spPr/>
        <p:txBody>
          <a:bodyPr/>
          <a:lstStyle/>
          <a:p>
            <a:fld id="{A9E57EBF-64B5-40D0-B8BE-A62901060575}" type="slidenum">
              <a:rPr lang="fr-FR" smtClean="0"/>
              <a:t>‹N°›</a:t>
            </a:fld>
            <a:endParaRPr lang="fr-FR"/>
          </a:p>
        </p:txBody>
      </p:sp>
    </p:spTree>
    <p:extLst>
      <p:ext uri="{BB962C8B-B14F-4D97-AF65-F5344CB8AC3E}">
        <p14:creationId xmlns:p14="http://schemas.microsoft.com/office/powerpoint/2010/main" val="320510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B8D3264-8C87-FF4E-840E-4828E5C175BD}"/>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re 1">
            <a:extLst>
              <a:ext uri="{FF2B5EF4-FFF2-40B4-BE49-F238E27FC236}">
                <a16:creationId xmlns:a16="http://schemas.microsoft.com/office/drawing/2014/main" id="{D6A8369D-11B1-3284-A3A0-9B673245D21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F1D3A5F-7605-CDE4-CB57-3E45B726EA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7F84B72-C7B9-25F1-462E-D5B6EC37509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4B9911-00ED-584F-E582-F95B7814C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5D072C0-34F1-CD34-339A-92E739ACE3A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722AF5A-96ED-0D1F-D522-B423FF656D7F}"/>
              </a:ext>
            </a:extLst>
          </p:cNvPr>
          <p:cNvSpPr>
            <a:spLocks noGrp="1"/>
          </p:cNvSpPr>
          <p:nvPr>
            <p:ph type="dt" sz="half" idx="10"/>
          </p:nvPr>
        </p:nvSpPr>
        <p:spPr/>
        <p:txBody>
          <a:bodyPr/>
          <a:lstStyle/>
          <a:p>
            <a:fld id="{E6D119AF-6189-4D47-A4BF-F218969DF0DA}" type="datetimeFigureOut">
              <a:rPr lang="fr-FR" smtClean="0"/>
              <a:t>22/01/2026</a:t>
            </a:fld>
            <a:endParaRPr lang="fr-FR"/>
          </a:p>
        </p:txBody>
      </p:sp>
      <p:sp>
        <p:nvSpPr>
          <p:cNvPr id="8" name="Espace réservé du pied de page 7">
            <a:extLst>
              <a:ext uri="{FF2B5EF4-FFF2-40B4-BE49-F238E27FC236}">
                <a16:creationId xmlns:a16="http://schemas.microsoft.com/office/drawing/2014/main" id="{54C65336-008B-C935-190B-58751F5FBD4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A12F6D3-C639-A441-CB2D-D0BD534F29C8}"/>
              </a:ext>
            </a:extLst>
          </p:cNvPr>
          <p:cNvSpPr>
            <a:spLocks noGrp="1"/>
          </p:cNvSpPr>
          <p:nvPr>
            <p:ph type="sldNum" sz="quarter" idx="12"/>
          </p:nvPr>
        </p:nvSpPr>
        <p:spPr/>
        <p:txBody>
          <a:bodyPr/>
          <a:lstStyle/>
          <a:p>
            <a:fld id="{A9E57EBF-64B5-40D0-B8BE-A62901060575}" type="slidenum">
              <a:rPr lang="fr-FR" smtClean="0"/>
              <a:t>‹N°›</a:t>
            </a:fld>
            <a:endParaRPr lang="fr-FR"/>
          </a:p>
        </p:txBody>
      </p:sp>
    </p:spTree>
    <p:extLst>
      <p:ext uri="{BB962C8B-B14F-4D97-AF65-F5344CB8AC3E}">
        <p14:creationId xmlns:p14="http://schemas.microsoft.com/office/powerpoint/2010/main" val="181806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C984EAB-839D-9E01-A800-33BFD11C4B9E}"/>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re 1">
            <a:extLst>
              <a:ext uri="{FF2B5EF4-FFF2-40B4-BE49-F238E27FC236}">
                <a16:creationId xmlns:a16="http://schemas.microsoft.com/office/drawing/2014/main" id="{0B5F5311-DEE3-A886-56FA-9BAAED9A68B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9C976FA-D9B3-C3B7-EA75-371F814D6F6A}"/>
              </a:ext>
            </a:extLst>
          </p:cNvPr>
          <p:cNvSpPr>
            <a:spLocks noGrp="1"/>
          </p:cNvSpPr>
          <p:nvPr>
            <p:ph type="dt" sz="half" idx="10"/>
          </p:nvPr>
        </p:nvSpPr>
        <p:spPr/>
        <p:txBody>
          <a:bodyPr/>
          <a:lstStyle/>
          <a:p>
            <a:fld id="{E6D119AF-6189-4D47-A4BF-F218969DF0DA}" type="datetimeFigureOut">
              <a:rPr lang="fr-FR" smtClean="0"/>
              <a:t>22/01/2026</a:t>
            </a:fld>
            <a:endParaRPr lang="fr-FR"/>
          </a:p>
        </p:txBody>
      </p:sp>
      <p:sp>
        <p:nvSpPr>
          <p:cNvPr id="4" name="Espace réservé du pied de page 3">
            <a:extLst>
              <a:ext uri="{FF2B5EF4-FFF2-40B4-BE49-F238E27FC236}">
                <a16:creationId xmlns:a16="http://schemas.microsoft.com/office/drawing/2014/main" id="{81BE2494-9908-3933-41E1-77251AB0CA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3847912-11D6-F601-5E56-0D49FB5A8328}"/>
              </a:ext>
            </a:extLst>
          </p:cNvPr>
          <p:cNvSpPr>
            <a:spLocks noGrp="1"/>
          </p:cNvSpPr>
          <p:nvPr>
            <p:ph type="sldNum" sz="quarter" idx="12"/>
          </p:nvPr>
        </p:nvSpPr>
        <p:spPr/>
        <p:txBody>
          <a:bodyPr/>
          <a:lstStyle/>
          <a:p>
            <a:fld id="{A9E57EBF-64B5-40D0-B8BE-A62901060575}" type="slidenum">
              <a:rPr lang="fr-FR" smtClean="0"/>
              <a:t>‹N°›</a:t>
            </a:fld>
            <a:endParaRPr lang="fr-FR"/>
          </a:p>
        </p:txBody>
      </p:sp>
    </p:spTree>
    <p:extLst>
      <p:ext uri="{BB962C8B-B14F-4D97-AF65-F5344CB8AC3E}">
        <p14:creationId xmlns:p14="http://schemas.microsoft.com/office/powerpoint/2010/main" val="355734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37C30AA-FFD6-A4EF-6F69-E6335AF4A5B9}"/>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Espace réservé de la date 1">
            <a:extLst>
              <a:ext uri="{FF2B5EF4-FFF2-40B4-BE49-F238E27FC236}">
                <a16:creationId xmlns:a16="http://schemas.microsoft.com/office/drawing/2014/main" id="{32E03243-BB79-CB66-D118-6C7FFE5E8C5A}"/>
              </a:ext>
            </a:extLst>
          </p:cNvPr>
          <p:cNvSpPr>
            <a:spLocks noGrp="1"/>
          </p:cNvSpPr>
          <p:nvPr>
            <p:ph type="dt" sz="half" idx="10"/>
          </p:nvPr>
        </p:nvSpPr>
        <p:spPr/>
        <p:txBody>
          <a:bodyPr/>
          <a:lstStyle/>
          <a:p>
            <a:fld id="{E6D119AF-6189-4D47-A4BF-F218969DF0DA}" type="datetimeFigureOut">
              <a:rPr lang="fr-FR" smtClean="0"/>
              <a:t>22/01/2026</a:t>
            </a:fld>
            <a:endParaRPr lang="fr-FR"/>
          </a:p>
        </p:txBody>
      </p:sp>
      <p:sp>
        <p:nvSpPr>
          <p:cNvPr id="3" name="Espace réservé du pied de page 2">
            <a:extLst>
              <a:ext uri="{FF2B5EF4-FFF2-40B4-BE49-F238E27FC236}">
                <a16:creationId xmlns:a16="http://schemas.microsoft.com/office/drawing/2014/main" id="{A688B172-3C7B-AEF4-72B3-C5B26242F26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25E371B-DC6C-419C-DD1C-7031CFEE5265}"/>
              </a:ext>
            </a:extLst>
          </p:cNvPr>
          <p:cNvSpPr>
            <a:spLocks noGrp="1"/>
          </p:cNvSpPr>
          <p:nvPr>
            <p:ph type="sldNum" sz="quarter" idx="12"/>
          </p:nvPr>
        </p:nvSpPr>
        <p:spPr/>
        <p:txBody>
          <a:bodyPr/>
          <a:lstStyle/>
          <a:p>
            <a:fld id="{A9E57EBF-64B5-40D0-B8BE-A62901060575}" type="slidenum">
              <a:rPr lang="fr-FR" smtClean="0"/>
              <a:t>‹N°›</a:t>
            </a:fld>
            <a:endParaRPr lang="fr-FR"/>
          </a:p>
        </p:txBody>
      </p:sp>
    </p:spTree>
    <p:extLst>
      <p:ext uri="{BB962C8B-B14F-4D97-AF65-F5344CB8AC3E}">
        <p14:creationId xmlns:p14="http://schemas.microsoft.com/office/powerpoint/2010/main" val="77798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037F465-8FD2-6FB0-36E8-5ADAF49980D9}"/>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re 1">
            <a:extLst>
              <a:ext uri="{FF2B5EF4-FFF2-40B4-BE49-F238E27FC236}">
                <a16:creationId xmlns:a16="http://schemas.microsoft.com/office/drawing/2014/main" id="{12A3502C-7191-25C6-085F-A2600AA71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29B406A-469E-B5CE-D7A7-C093103E33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F9E36D6-A57E-D7C2-2B0B-49D71DA43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546A9D-CB56-5164-8A06-AE6A89D8765A}"/>
              </a:ext>
            </a:extLst>
          </p:cNvPr>
          <p:cNvSpPr>
            <a:spLocks noGrp="1"/>
          </p:cNvSpPr>
          <p:nvPr>
            <p:ph type="dt" sz="half" idx="10"/>
          </p:nvPr>
        </p:nvSpPr>
        <p:spPr/>
        <p:txBody>
          <a:bodyPr/>
          <a:lstStyle/>
          <a:p>
            <a:fld id="{E6D119AF-6189-4D47-A4BF-F218969DF0DA}" type="datetimeFigureOut">
              <a:rPr lang="fr-FR" smtClean="0"/>
              <a:t>22/01/2026</a:t>
            </a:fld>
            <a:endParaRPr lang="fr-FR"/>
          </a:p>
        </p:txBody>
      </p:sp>
      <p:sp>
        <p:nvSpPr>
          <p:cNvPr id="6" name="Espace réservé du pied de page 5">
            <a:extLst>
              <a:ext uri="{FF2B5EF4-FFF2-40B4-BE49-F238E27FC236}">
                <a16:creationId xmlns:a16="http://schemas.microsoft.com/office/drawing/2014/main" id="{3B03997F-73AA-EE04-1C34-2AD70C8C2F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AFD915-B7AF-E731-71B6-836C0031CE55}"/>
              </a:ext>
            </a:extLst>
          </p:cNvPr>
          <p:cNvSpPr>
            <a:spLocks noGrp="1"/>
          </p:cNvSpPr>
          <p:nvPr>
            <p:ph type="sldNum" sz="quarter" idx="12"/>
          </p:nvPr>
        </p:nvSpPr>
        <p:spPr/>
        <p:txBody>
          <a:bodyPr/>
          <a:lstStyle/>
          <a:p>
            <a:fld id="{A9E57EBF-64B5-40D0-B8BE-A62901060575}" type="slidenum">
              <a:rPr lang="fr-FR" smtClean="0"/>
              <a:t>‹N°›</a:t>
            </a:fld>
            <a:endParaRPr lang="fr-FR"/>
          </a:p>
        </p:txBody>
      </p:sp>
    </p:spTree>
    <p:extLst>
      <p:ext uri="{BB962C8B-B14F-4D97-AF65-F5344CB8AC3E}">
        <p14:creationId xmlns:p14="http://schemas.microsoft.com/office/powerpoint/2010/main" val="269639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C50D5A0-A345-CAC4-69F7-9E7BA21721F9}"/>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re 1">
            <a:extLst>
              <a:ext uri="{FF2B5EF4-FFF2-40B4-BE49-F238E27FC236}">
                <a16:creationId xmlns:a16="http://schemas.microsoft.com/office/drawing/2014/main" id="{6B6A757C-17F4-9D43-7415-C4BC5131C2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3DFB72-944E-47CB-1C59-5B49ECDBF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EAADCCF-9AC0-6E0D-AC3B-2C92331C3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CD1EE9B-6A41-6C8F-A56B-EBDD9E3C12ED}"/>
              </a:ext>
            </a:extLst>
          </p:cNvPr>
          <p:cNvSpPr>
            <a:spLocks noGrp="1"/>
          </p:cNvSpPr>
          <p:nvPr>
            <p:ph type="dt" sz="half" idx="10"/>
          </p:nvPr>
        </p:nvSpPr>
        <p:spPr/>
        <p:txBody>
          <a:bodyPr/>
          <a:lstStyle/>
          <a:p>
            <a:fld id="{E6D119AF-6189-4D47-A4BF-F218969DF0DA}" type="datetimeFigureOut">
              <a:rPr lang="fr-FR" smtClean="0"/>
              <a:t>22/01/2026</a:t>
            </a:fld>
            <a:endParaRPr lang="fr-FR"/>
          </a:p>
        </p:txBody>
      </p:sp>
      <p:sp>
        <p:nvSpPr>
          <p:cNvPr id="6" name="Espace réservé du pied de page 5">
            <a:extLst>
              <a:ext uri="{FF2B5EF4-FFF2-40B4-BE49-F238E27FC236}">
                <a16:creationId xmlns:a16="http://schemas.microsoft.com/office/drawing/2014/main" id="{0558C36D-136A-1459-3755-1A385C577F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77C90B5-5324-CBF2-4191-1508621692BF}"/>
              </a:ext>
            </a:extLst>
          </p:cNvPr>
          <p:cNvSpPr>
            <a:spLocks noGrp="1"/>
          </p:cNvSpPr>
          <p:nvPr>
            <p:ph type="sldNum" sz="quarter" idx="12"/>
          </p:nvPr>
        </p:nvSpPr>
        <p:spPr/>
        <p:txBody>
          <a:bodyPr/>
          <a:lstStyle/>
          <a:p>
            <a:fld id="{A9E57EBF-64B5-40D0-B8BE-A62901060575}" type="slidenum">
              <a:rPr lang="fr-FR" smtClean="0"/>
              <a:t>‹N°›</a:t>
            </a:fld>
            <a:endParaRPr lang="fr-FR"/>
          </a:p>
        </p:txBody>
      </p:sp>
    </p:spTree>
    <p:extLst>
      <p:ext uri="{BB962C8B-B14F-4D97-AF65-F5344CB8AC3E}">
        <p14:creationId xmlns:p14="http://schemas.microsoft.com/office/powerpoint/2010/main" val="326634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BDA8D2A-5647-04A9-3ACF-6EE145827036}"/>
              </a:ext>
            </a:extLst>
          </p:cNvPr>
          <p:cNvPicPr>
            <a:picLocks noChangeAspect="1"/>
          </p:cNvPicPr>
          <p:nvPr userDrawn="1"/>
        </p:nvPicPr>
        <p:blipFill>
          <a:blip r:embed="rId13"/>
          <a:stretch>
            <a:fillRect/>
          </a:stretch>
        </p:blipFill>
        <p:spPr>
          <a:xfrm>
            <a:off x="0" y="3048"/>
            <a:ext cx="12192000" cy="6851904"/>
          </a:xfrm>
          <a:prstGeom prst="rect">
            <a:avLst/>
          </a:prstGeom>
        </p:spPr>
      </p:pic>
      <p:sp>
        <p:nvSpPr>
          <p:cNvPr id="2" name="Espace réservé du titre 1">
            <a:extLst>
              <a:ext uri="{FF2B5EF4-FFF2-40B4-BE49-F238E27FC236}">
                <a16:creationId xmlns:a16="http://schemas.microsoft.com/office/drawing/2014/main" id="{B6651978-A654-94FC-C3B5-41F8B57FC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BDEF71C-74B6-56AC-BB0E-CFFDF9113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0F8861-C3AF-06BC-A9CF-19D5E1423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D119AF-6189-4D47-A4BF-F218969DF0DA}" type="datetimeFigureOut">
              <a:rPr lang="fr-FR" smtClean="0"/>
              <a:t>22/01/2026</a:t>
            </a:fld>
            <a:endParaRPr lang="fr-FR"/>
          </a:p>
        </p:txBody>
      </p:sp>
      <p:sp>
        <p:nvSpPr>
          <p:cNvPr id="5" name="Espace réservé du pied de page 4">
            <a:extLst>
              <a:ext uri="{FF2B5EF4-FFF2-40B4-BE49-F238E27FC236}">
                <a16:creationId xmlns:a16="http://schemas.microsoft.com/office/drawing/2014/main" id="{029BBBAB-F2C4-1A60-6EC4-53C9B96EB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6E23FE6-6A59-34F5-567D-4C778B59B6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E57EBF-64B5-40D0-B8BE-A62901060575}" type="slidenum">
              <a:rPr lang="fr-FR" smtClean="0"/>
              <a:t>‹N°›</a:t>
            </a:fld>
            <a:endParaRPr lang="fr-FR"/>
          </a:p>
        </p:txBody>
      </p:sp>
    </p:spTree>
    <p:extLst>
      <p:ext uri="{BB962C8B-B14F-4D97-AF65-F5344CB8AC3E}">
        <p14:creationId xmlns:p14="http://schemas.microsoft.com/office/powerpoint/2010/main" val="345589514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7411E6F0-A73B-38A4-C690-BC340289DCA9}"/>
              </a:ext>
            </a:extLst>
          </p:cNvPr>
          <p:cNvPicPr>
            <a:picLocks noChangeAspect="1"/>
          </p:cNvPicPr>
          <p:nvPr/>
        </p:nvPicPr>
        <p:blipFill>
          <a:blip r:embed="rId2">
            <a:extLst>
              <a:ext uri="{BEBA8EAE-BF5A-486C-A8C5-ECC9F3942E4B}">
                <a14:imgProps xmlns:a14="http://schemas.microsoft.com/office/drawing/2010/main">
                  <a14:imgLayer r:embed="rId3">
                    <a14:imgEffect>
                      <a14:artisticChalkSketch/>
                    </a14:imgEffect>
                  </a14:imgLayer>
                </a14:imgProps>
              </a:ext>
            </a:extLst>
          </a:blip>
          <a:stretch>
            <a:fillRect/>
          </a:stretch>
        </p:blipFill>
        <p:spPr>
          <a:xfrm>
            <a:off x="-273251" y="2062818"/>
            <a:ext cx="12192000" cy="5555394"/>
          </a:xfrm>
          <a:prstGeom prst="rect">
            <a:avLst/>
          </a:prstGeom>
          <a:effectLst>
            <a:glow rad="101600">
              <a:schemeClr val="bg1">
                <a:alpha val="60000"/>
              </a:schemeClr>
            </a:glow>
            <a:outerShdw blurRad="63500" sx="102000" sy="102000" algn="ctr" rotWithShape="0">
              <a:prstClr val="black">
                <a:alpha val="40000"/>
              </a:prstClr>
            </a:outerShdw>
          </a:effectLst>
        </p:spPr>
      </p:pic>
      <p:sp>
        <p:nvSpPr>
          <p:cNvPr id="2" name="Titre 1">
            <a:extLst>
              <a:ext uri="{FF2B5EF4-FFF2-40B4-BE49-F238E27FC236}">
                <a16:creationId xmlns:a16="http://schemas.microsoft.com/office/drawing/2014/main" id="{F9027A26-51C2-F8B1-C1C2-7253AE824826}"/>
              </a:ext>
            </a:extLst>
          </p:cNvPr>
          <p:cNvSpPr>
            <a:spLocks noGrp="1"/>
          </p:cNvSpPr>
          <p:nvPr>
            <p:ph type="title"/>
          </p:nvPr>
        </p:nvSpPr>
        <p:spPr>
          <a:xfrm>
            <a:off x="838200" y="336097"/>
            <a:ext cx="10515600" cy="1325563"/>
          </a:xfrm>
          <a:effectLst>
            <a:glow rad="101600">
              <a:schemeClr val="bg1">
                <a:alpha val="60000"/>
              </a:schemeClr>
            </a:glow>
            <a:outerShdw blurRad="63500" sx="102000" sy="102000" algn="ctr" rotWithShape="0">
              <a:prstClr val="black">
                <a:alpha val="40000"/>
              </a:prstClr>
            </a:outerShdw>
          </a:effectLst>
        </p:spPr>
        <p:txBody>
          <a:bodyPr>
            <a:normAutofit/>
          </a:bodyPr>
          <a:lstStyle/>
          <a:p>
            <a:pPr algn="ctr"/>
            <a:r>
              <a:rPr lang="fr-FR" sz="6000" b="1">
                <a:effectLst>
                  <a:glow rad="101600">
                    <a:schemeClr val="bg1">
                      <a:alpha val="60000"/>
                    </a:schemeClr>
                  </a:glow>
                  <a:outerShdw blurRad="38100" dist="38100" dir="2700000" algn="tl">
                    <a:srgbClr val="000000">
                      <a:alpha val="43137"/>
                    </a:srgbClr>
                  </a:outerShdw>
                </a:effectLst>
              </a:rPr>
              <a:t>Solutions pour </a:t>
            </a:r>
            <a:r>
              <a:rPr lang="fr-FR" sz="6000" b="1" err="1">
                <a:effectLst>
                  <a:glow rad="101600">
                    <a:schemeClr val="bg1">
                      <a:alpha val="60000"/>
                    </a:schemeClr>
                  </a:glow>
                  <a:outerShdw blurRad="38100" dist="38100" dir="2700000" algn="tl">
                    <a:srgbClr val="000000">
                      <a:alpha val="43137"/>
                    </a:srgbClr>
                  </a:outerShdw>
                </a:effectLst>
              </a:rPr>
              <a:t>Welcome</a:t>
            </a:r>
            <a:endParaRPr lang="fr-FR" sz="6000" b="1">
              <a:effectLst>
                <a:glow rad="101600">
                  <a:schemeClr val="bg1">
                    <a:alpha val="60000"/>
                  </a:schemeClr>
                </a:glow>
                <a:outerShdw blurRad="38100" dist="38100" dir="2700000" algn="tl">
                  <a:srgbClr val="000000">
                    <a:alpha val="43137"/>
                  </a:srgbClr>
                </a:outerShdw>
              </a:effectLst>
            </a:endParaRPr>
          </a:p>
        </p:txBody>
      </p:sp>
      <p:pic>
        <p:nvPicPr>
          <p:cNvPr id="12" name="Image 11" descr="Une image contenant Graphique, Police, logo, conception&#10;&#10;Description générée automatiquement">
            <a:extLst>
              <a:ext uri="{FF2B5EF4-FFF2-40B4-BE49-F238E27FC236}">
                <a16:creationId xmlns:a16="http://schemas.microsoft.com/office/drawing/2014/main" id="{2C11CBBC-8993-C788-D875-388D3290E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667" y="5100770"/>
            <a:ext cx="3600139" cy="900035"/>
          </a:xfrm>
          <a:prstGeom prst="rect">
            <a:avLst/>
          </a:prstGeom>
          <a:effectLst>
            <a:glow rad="101600">
              <a:schemeClr val="bg1">
                <a:alpha val="60000"/>
              </a:schemeClr>
            </a:glow>
            <a:outerShdw blurRad="63500" sx="102000" sy="102000" algn="ctr" rotWithShape="0">
              <a:prstClr val="black">
                <a:alpha val="40000"/>
              </a:prstClr>
            </a:outerShdw>
          </a:effectLst>
          <a:scene3d>
            <a:camera prst="isometricOffAxis1Right"/>
            <a:lightRig rig="threePt" dir="t"/>
          </a:scene3d>
        </p:spPr>
      </p:pic>
      <p:pic>
        <p:nvPicPr>
          <p:cNvPr id="13" name="Image 12">
            <a:extLst>
              <a:ext uri="{FF2B5EF4-FFF2-40B4-BE49-F238E27FC236}">
                <a16:creationId xmlns:a16="http://schemas.microsoft.com/office/drawing/2014/main" id="{40C6F9E3-02A2-8573-2592-1046BDB91930}"/>
              </a:ext>
            </a:extLst>
          </p:cNvPr>
          <p:cNvPicPr>
            <a:picLocks noChangeAspect="1"/>
          </p:cNvPicPr>
          <p:nvPr/>
        </p:nvPicPr>
        <p:blipFill>
          <a:blip r:embed="rId5"/>
          <a:stretch>
            <a:fillRect/>
          </a:stretch>
        </p:blipFill>
        <p:spPr>
          <a:xfrm>
            <a:off x="4903690" y="5163013"/>
            <a:ext cx="2384613" cy="1019422"/>
          </a:xfrm>
          <a:prstGeom prst="rect">
            <a:avLst/>
          </a:prstGeom>
          <a:effectLst>
            <a:glow rad="101600">
              <a:schemeClr val="bg1">
                <a:alpha val="60000"/>
              </a:schemeClr>
            </a:glow>
            <a:outerShdw blurRad="63500" sx="102000" sy="102000" algn="ctr" rotWithShape="0">
              <a:prstClr val="black">
                <a:alpha val="40000"/>
              </a:prstClr>
            </a:outerShdw>
          </a:effectLst>
          <a:scene3d>
            <a:camera prst="isometricOffAxis1Right"/>
            <a:lightRig rig="threePt" dir="t"/>
          </a:scene3d>
        </p:spPr>
      </p:pic>
      <p:pic>
        <p:nvPicPr>
          <p:cNvPr id="14" name="Image 13">
            <a:extLst>
              <a:ext uri="{FF2B5EF4-FFF2-40B4-BE49-F238E27FC236}">
                <a16:creationId xmlns:a16="http://schemas.microsoft.com/office/drawing/2014/main" id="{59853F25-36BA-9ED0-2F72-DF5240B2CB8B}"/>
              </a:ext>
            </a:extLst>
          </p:cNvPr>
          <p:cNvPicPr>
            <a:picLocks noChangeAspect="1"/>
          </p:cNvPicPr>
          <p:nvPr/>
        </p:nvPicPr>
        <p:blipFill>
          <a:blip r:embed="rId6"/>
          <a:stretch>
            <a:fillRect/>
          </a:stretch>
        </p:blipFill>
        <p:spPr>
          <a:xfrm>
            <a:off x="-487193" y="3920672"/>
            <a:ext cx="5027951" cy="3354469"/>
          </a:xfrm>
          <a:prstGeom prst="rect">
            <a:avLst/>
          </a:prstGeom>
          <a:effectLst>
            <a:glow rad="101600">
              <a:schemeClr val="bg1">
                <a:alpha val="60000"/>
              </a:schemeClr>
            </a:glow>
            <a:outerShdw blurRad="63500" sx="102000" sy="102000" algn="ctr" rotWithShape="0">
              <a:prstClr val="black">
                <a:alpha val="40000"/>
              </a:prstClr>
            </a:outerShdw>
          </a:effectLst>
          <a:scene3d>
            <a:camera prst="isometricOffAxis1Right"/>
            <a:lightRig rig="threePt" dir="t"/>
          </a:scene3d>
          <a:sp3d prstMaterial="matte"/>
        </p:spPr>
      </p:pic>
      <p:grpSp>
        <p:nvGrpSpPr>
          <p:cNvPr id="20" name="Groupe 19">
            <a:extLst>
              <a:ext uri="{FF2B5EF4-FFF2-40B4-BE49-F238E27FC236}">
                <a16:creationId xmlns:a16="http://schemas.microsoft.com/office/drawing/2014/main" id="{184F58BA-607D-B484-FB74-D2EEBC9F965A}"/>
              </a:ext>
            </a:extLst>
          </p:cNvPr>
          <p:cNvGrpSpPr/>
          <p:nvPr/>
        </p:nvGrpSpPr>
        <p:grpSpPr>
          <a:xfrm>
            <a:off x="5586442" y="2452120"/>
            <a:ext cx="1640806" cy="1714268"/>
            <a:chOff x="3838414" y="2863997"/>
            <a:chExt cx="2130552" cy="2130552"/>
          </a:xfrm>
          <a:effectLst>
            <a:glow rad="101600">
              <a:schemeClr val="bg1">
                <a:alpha val="60000"/>
              </a:schemeClr>
            </a:glow>
            <a:outerShdw blurRad="63500" sx="102000" sy="102000" algn="ctr" rotWithShape="0">
              <a:prstClr val="black">
                <a:alpha val="40000"/>
              </a:prstClr>
            </a:outerShdw>
          </a:effectLst>
        </p:grpSpPr>
        <p:sp>
          <p:nvSpPr>
            <p:cNvPr id="19" name="Ellipse 18">
              <a:extLst>
                <a:ext uri="{FF2B5EF4-FFF2-40B4-BE49-F238E27FC236}">
                  <a16:creationId xmlns:a16="http://schemas.microsoft.com/office/drawing/2014/main" id="{1943B8E8-8888-3C00-094E-D59857185D87}"/>
                </a:ext>
              </a:extLst>
            </p:cNvPr>
            <p:cNvSpPr/>
            <p:nvPr/>
          </p:nvSpPr>
          <p:spPr>
            <a:xfrm>
              <a:off x="3867381" y="2897591"/>
              <a:ext cx="2072618" cy="20633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descr="Une image contenant texte, logo, Graphique, symbole&#10;&#10;Description générée automatiquement">
              <a:extLst>
                <a:ext uri="{FF2B5EF4-FFF2-40B4-BE49-F238E27FC236}">
                  <a16:creationId xmlns:a16="http://schemas.microsoft.com/office/drawing/2014/main" id="{3C9E0ECB-A2BA-70F6-8AB5-5D493A53D4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8414" y="2863997"/>
              <a:ext cx="2130552" cy="2130552"/>
            </a:xfrm>
            <a:prstGeom prst="rect">
              <a:avLst/>
            </a:prstGeom>
          </p:spPr>
        </p:pic>
      </p:grpSp>
      <p:sp>
        <p:nvSpPr>
          <p:cNvPr id="24" name="Rectangle : coins arrondis 23">
            <a:extLst>
              <a:ext uri="{FF2B5EF4-FFF2-40B4-BE49-F238E27FC236}">
                <a16:creationId xmlns:a16="http://schemas.microsoft.com/office/drawing/2014/main" id="{40D06D04-A2FA-C921-F132-BC68C5D254BB}"/>
              </a:ext>
            </a:extLst>
          </p:cNvPr>
          <p:cNvSpPr/>
          <p:nvPr/>
        </p:nvSpPr>
        <p:spPr>
          <a:xfrm>
            <a:off x="8155179" y="2479559"/>
            <a:ext cx="2021557" cy="1325563"/>
          </a:xfrm>
          <a:prstGeom prst="roundRect">
            <a:avLst/>
          </a:prstGeom>
          <a:blipFill>
            <a:blip r:embed="rId8"/>
            <a:stretch>
              <a:fillRect/>
            </a:stretch>
          </a:blipFill>
          <a:ln>
            <a:noFill/>
          </a:ln>
          <a:effectLst>
            <a:glow rad="101600">
              <a:schemeClr val="bg1">
                <a:alpha val="60000"/>
              </a:schemeClr>
            </a:glow>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a:extLst>
              <a:ext uri="{FF2B5EF4-FFF2-40B4-BE49-F238E27FC236}">
                <a16:creationId xmlns:a16="http://schemas.microsoft.com/office/drawing/2014/main" id="{1EA040E1-DE47-730C-A795-BF7E5781FA6A}"/>
              </a:ext>
            </a:extLst>
          </p:cNvPr>
          <p:cNvPicPr>
            <a:picLocks noChangeAspect="1"/>
          </p:cNvPicPr>
          <p:nvPr/>
        </p:nvPicPr>
        <p:blipFill>
          <a:blip r:embed="rId6"/>
          <a:stretch>
            <a:fillRect/>
          </a:stretch>
        </p:blipFill>
        <p:spPr>
          <a:xfrm>
            <a:off x="-487193" y="3920671"/>
            <a:ext cx="5027951" cy="3354469"/>
          </a:xfrm>
          <a:prstGeom prst="rect">
            <a:avLst/>
          </a:prstGeom>
          <a:effectLst>
            <a:glow rad="101600">
              <a:schemeClr val="bg1">
                <a:alpha val="60000"/>
              </a:schemeClr>
            </a:glow>
            <a:outerShdw blurRad="63500" sx="102000" sy="102000" algn="ctr" rotWithShape="0">
              <a:prstClr val="black">
                <a:alpha val="40000"/>
              </a:prstClr>
            </a:outerShdw>
          </a:effectLst>
          <a:scene3d>
            <a:camera prst="isometricOffAxis1Right"/>
            <a:lightRig rig="threePt" dir="t"/>
          </a:scene3d>
          <a:sp3d prstMaterial="matte"/>
        </p:spPr>
      </p:pic>
      <p:pic>
        <p:nvPicPr>
          <p:cNvPr id="28" name="Image 27">
            <a:extLst>
              <a:ext uri="{FF2B5EF4-FFF2-40B4-BE49-F238E27FC236}">
                <a16:creationId xmlns:a16="http://schemas.microsoft.com/office/drawing/2014/main" id="{826F3AE3-7A6D-2C06-A98D-EF57AB69EBB6}"/>
              </a:ext>
            </a:extLst>
          </p:cNvPr>
          <p:cNvPicPr>
            <a:picLocks noChangeAspect="1"/>
          </p:cNvPicPr>
          <p:nvPr/>
        </p:nvPicPr>
        <p:blipFill>
          <a:blip r:embed="rId6"/>
          <a:stretch>
            <a:fillRect/>
          </a:stretch>
        </p:blipFill>
        <p:spPr>
          <a:xfrm>
            <a:off x="-487193" y="3920670"/>
            <a:ext cx="5027951" cy="3354469"/>
          </a:xfrm>
          <a:prstGeom prst="rect">
            <a:avLst/>
          </a:prstGeom>
          <a:effectLst>
            <a:glow rad="101600">
              <a:schemeClr val="bg1">
                <a:alpha val="60000"/>
              </a:schemeClr>
            </a:glow>
            <a:outerShdw blurRad="63500" sx="102000" sy="102000" algn="ctr" rotWithShape="0">
              <a:prstClr val="black">
                <a:alpha val="40000"/>
              </a:prstClr>
            </a:outerShdw>
          </a:effectLst>
          <a:scene3d>
            <a:camera prst="isometricOffAxis1Right"/>
            <a:lightRig rig="threePt" dir="t"/>
          </a:scene3d>
          <a:sp3d prstMaterial="matte"/>
        </p:spPr>
      </p:pic>
      <p:pic>
        <p:nvPicPr>
          <p:cNvPr id="29" name="Image 28">
            <a:extLst>
              <a:ext uri="{FF2B5EF4-FFF2-40B4-BE49-F238E27FC236}">
                <a16:creationId xmlns:a16="http://schemas.microsoft.com/office/drawing/2014/main" id="{614F0BBC-BE84-8FA4-08CA-023DC4A23732}"/>
              </a:ext>
            </a:extLst>
          </p:cNvPr>
          <p:cNvPicPr>
            <a:picLocks noChangeAspect="1"/>
          </p:cNvPicPr>
          <p:nvPr/>
        </p:nvPicPr>
        <p:blipFill>
          <a:blip r:embed="rId5"/>
          <a:stretch>
            <a:fillRect/>
          </a:stretch>
        </p:blipFill>
        <p:spPr>
          <a:xfrm>
            <a:off x="4903689" y="5163013"/>
            <a:ext cx="2384613" cy="1019422"/>
          </a:xfrm>
          <a:prstGeom prst="rect">
            <a:avLst/>
          </a:prstGeom>
          <a:effectLst>
            <a:glow rad="101600">
              <a:schemeClr val="bg1">
                <a:alpha val="60000"/>
              </a:schemeClr>
            </a:glow>
            <a:outerShdw blurRad="63500" sx="102000" sy="102000" algn="ctr" rotWithShape="0">
              <a:prstClr val="black">
                <a:alpha val="40000"/>
              </a:prstClr>
            </a:outerShdw>
          </a:effectLst>
          <a:scene3d>
            <a:camera prst="isometricOffAxis1Right"/>
            <a:lightRig rig="threePt" dir="t"/>
          </a:scene3d>
        </p:spPr>
      </p:pic>
      <p:pic>
        <p:nvPicPr>
          <p:cNvPr id="30" name="Image 29">
            <a:extLst>
              <a:ext uri="{FF2B5EF4-FFF2-40B4-BE49-F238E27FC236}">
                <a16:creationId xmlns:a16="http://schemas.microsoft.com/office/drawing/2014/main" id="{E90BEE65-E3A1-1DFB-7026-973FC1702386}"/>
              </a:ext>
            </a:extLst>
          </p:cNvPr>
          <p:cNvPicPr>
            <a:picLocks noChangeAspect="1"/>
          </p:cNvPicPr>
          <p:nvPr/>
        </p:nvPicPr>
        <p:blipFill>
          <a:blip r:embed="rId5"/>
          <a:stretch>
            <a:fillRect/>
          </a:stretch>
        </p:blipFill>
        <p:spPr>
          <a:xfrm>
            <a:off x="4903688" y="5163013"/>
            <a:ext cx="2384613" cy="1019422"/>
          </a:xfrm>
          <a:prstGeom prst="rect">
            <a:avLst/>
          </a:prstGeom>
          <a:effectLst>
            <a:glow rad="101600">
              <a:schemeClr val="bg1">
                <a:alpha val="60000"/>
              </a:schemeClr>
            </a:glow>
            <a:outerShdw blurRad="63500" sx="102000" sy="102000" algn="ctr" rotWithShape="0">
              <a:prstClr val="black">
                <a:alpha val="40000"/>
              </a:prstClr>
            </a:outerShdw>
          </a:effectLst>
          <a:scene3d>
            <a:camera prst="isometricOffAxis1Right"/>
            <a:lightRig rig="threePt" dir="t"/>
          </a:scene3d>
        </p:spPr>
      </p:pic>
      <p:pic>
        <p:nvPicPr>
          <p:cNvPr id="31" name="Image 30" descr="Une image contenant Graphique, Police, logo, conception&#10;&#10;Description générée automatiquement">
            <a:extLst>
              <a:ext uri="{FF2B5EF4-FFF2-40B4-BE49-F238E27FC236}">
                <a16:creationId xmlns:a16="http://schemas.microsoft.com/office/drawing/2014/main" id="{D4D0C460-DC59-A2CC-6D6B-38AFA0B89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665" y="5100770"/>
            <a:ext cx="3600139" cy="900035"/>
          </a:xfrm>
          <a:prstGeom prst="rect">
            <a:avLst/>
          </a:prstGeom>
          <a:effectLst>
            <a:glow rad="101600">
              <a:schemeClr val="bg1">
                <a:alpha val="60000"/>
              </a:schemeClr>
            </a:glow>
            <a:outerShdw blurRad="63500" sx="102000" sy="102000" algn="ctr" rotWithShape="0">
              <a:prstClr val="black">
                <a:alpha val="40000"/>
              </a:prstClr>
            </a:outerShdw>
          </a:effectLst>
          <a:scene3d>
            <a:camera prst="isometricOffAxis1Right"/>
            <a:lightRig rig="threePt" dir="t"/>
          </a:scene3d>
        </p:spPr>
      </p:pic>
      <p:pic>
        <p:nvPicPr>
          <p:cNvPr id="32" name="Image 31" descr="Une image contenant Graphique, Police, logo, conception&#10;&#10;Description générée automatiquement">
            <a:extLst>
              <a:ext uri="{FF2B5EF4-FFF2-40B4-BE49-F238E27FC236}">
                <a16:creationId xmlns:a16="http://schemas.microsoft.com/office/drawing/2014/main" id="{DBF05076-788B-E29F-FCE8-7682AC03D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663" y="5100770"/>
            <a:ext cx="3600139" cy="900035"/>
          </a:xfrm>
          <a:prstGeom prst="rect">
            <a:avLst/>
          </a:prstGeom>
          <a:effectLst>
            <a:glow rad="101600">
              <a:schemeClr val="bg1">
                <a:alpha val="60000"/>
              </a:schemeClr>
            </a:glow>
            <a:outerShdw blurRad="63500" sx="102000" sy="102000" algn="ctr" rotWithShape="0">
              <a:prstClr val="black">
                <a:alpha val="40000"/>
              </a:prstClr>
            </a:outerShdw>
          </a:effectLst>
          <a:scene3d>
            <a:camera prst="isometricOffAxis1Right"/>
            <a:lightRig rig="threePt" dir="t"/>
          </a:scene3d>
        </p:spPr>
      </p:pic>
      <p:sp>
        <p:nvSpPr>
          <p:cNvPr id="35" name="Rectangle : coins arrondis 34">
            <a:extLst>
              <a:ext uri="{FF2B5EF4-FFF2-40B4-BE49-F238E27FC236}">
                <a16:creationId xmlns:a16="http://schemas.microsoft.com/office/drawing/2014/main" id="{C1B89BB8-4F76-BE6E-6263-81A01E13EAA1}"/>
              </a:ext>
            </a:extLst>
          </p:cNvPr>
          <p:cNvSpPr/>
          <p:nvPr/>
        </p:nvSpPr>
        <p:spPr>
          <a:xfrm>
            <a:off x="1035856" y="2508375"/>
            <a:ext cx="3622656" cy="1267930"/>
          </a:xfrm>
          <a:prstGeom prst="roundRect">
            <a:avLst/>
          </a:prstGeom>
          <a:blipFill>
            <a:blip r:embed="rId9"/>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255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87480-C299-CA5B-C67C-E6669DAB1475}"/>
              </a:ext>
            </a:extLst>
          </p:cNvPr>
          <p:cNvSpPr>
            <a:spLocks noGrp="1"/>
          </p:cNvSpPr>
          <p:nvPr>
            <p:ph type="title"/>
          </p:nvPr>
        </p:nvSpPr>
        <p:spPr/>
        <p:txBody>
          <a:bodyPr>
            <a:normAutofit/>
          </a:bodyPr>
          <a:lstStyle/>
          <a:p>
            <a:r>
              <a:rPr lang="fr-FR" sz="3600" b="1"/>
              <a:t>D'après la CNIL</a:t>
            </a:r>
          </a:p>
        </p:txBody>
      </p:sp>
      <p:sp>
        <p:nvSpPr>
          <p:cNvPr id="4" name="Espace réservé du contenu 2">
            <a:extLst>
              <a:ext uri="{FF2B5EF4-FFF2-40B4-BE49-F238E27FC236}">
                <a16:creationId xmlns:a16="http://schemas.microsoft.com/office/drawing/2014/main" id="{FA73A827-832F-BF3B-65DF-0D99BF4C4603}"/>
              </a:ext>
            </a:extLst>
          </p:cNvPr>
          <p:cNvSpPr>
            <a:spLocks noGrp="1"/>
          </p:cNvSpPr>
          <p:nvPr>
            <p:ph idx="1"/>
          </p:nvPr>
        </p:nvSpPr>
        <p:spPr>
          <a:xfrm>
            <a:off x="838200" y="1825625"/>
            <a:ext cx="10515600" cy="4351338"/>
          </a:xfrm>
        </p:spPr>
        <p:txBody>
          <a:bodyPr>
            <a:normAutofit lnSpcReduction="10000"/>
          </a:bodyPr>
          <a:lstStyle/>
          <a:p>
            <a:r>
              <a:rPr lang="fr-FR" sz="2400" kern="150">
                <a:effectLst/>
                <a:ea typeface="NSimSun" panose="02010609030101010101" pitchFamily="49" charset="-122"/>
                <a:cs typeface="Arial" panose="020B0604020202020204" pitchFamily="34" charset="0"/>
              </a:rPr>
              <a:t>La</a:t>
            </a:r>
            <a:r>
              <a:rPr lang="fr-FR" kern="150">
                <a:effectLst/>
                <a:ea typeface="NSimSun" panose="02010609030101010101" pitchFamily="49" charset="-122"/>
                <a:cs typeface="Arial" panose="020B0604020202020204" pitchFamily="34" charset="0"/>
              </a:rPr>
              <a:t> </a:t>
            </a:r>
            <a:r>
              <a:rPr lang="fr-FR" sz="2400" kern="150">
                <a:effectLst/>
                <a:ea typeface="NSimSun" panose="02010609030101010101" pitchFamily="49" charset="-122"/>
                <a:cs typeface="Arial" panose="020B0604020202020204" pitchFamily="34" charset="0"/>
              </a:rPr>
              <a:t>sécurité doit être proportionnel</a:t>
            </a:r>
            <a:r>
              <a:rPr lang="fr-FR" kern="150">
                <a:effectLst/>
                <a:ea typeface="NSimSun" panose="02010609030101010101" pitchFamily="49" charset="-122"/>
                <a:cs typeface="Arial" panose="020B0604020202020204" pitchFamily="34" charset="0"/>
              </a:rPr>
              <a:t> </a:t>
            </a:r>
            <a:r>
              <a:rPr lang="fr-FR" sz="2400" kern="150">
                <a:effectLst/>
                <a:ea typeface="NSimSun" panose="02010609030101010101" pitchFamily="49" charset="-122"/>
                <a:cs typeface="Arial" panose="020B0604020202020204" pitchFamily="34" charset="0"/>
              </a:rPr>
              <a:t>aux risques( confidentialité, intégrité, disponibilité) </a:t>
            </a:r>
          </a:p>
          <a:p>
            <a:r>
              <a:rPr lang="fr-FR" sz="2400" kern="150">
                <a:effectLst/>
                <a:ea typeface="NSimSun" panose="02010609030101010101" pitchFamily="49" charset="-122"/>
                <a:cs typeface="Arial" panose="020B0604020202020204" pitchFamily="34" charset="0"/>
              </a:rPr>
              <a:t>Se protéger contre les fuites internes, externes accidentelle et délibérée ( Employé/visiteur malveillant, Cyberattaque, panne, vol, erreur involontaire…)</a:t>
            </a:r>
          </a:p>
          <a:p>
            <a:r>
              <a:rPr lang="fr-FR" sz="2400" kern="150">
                <a:effectLst/>
                <a:ea typeface="NSimSun" panose="02010609030101010101" pitchFamily="49" charset="-122"/>
                <a:cs typeface="Arial" panose="020B0604020202020204" pitchFamily="34" charset="0"/>
              </a:rPr>
              <a:t> Sécuriser les sites web ( Certificats, Protocoles sécurisé, limiter les ports…)</a:t>
            </a:r>
          </a:p>
          <a:p>
            <a:r>
              <a:rPr lang="fr-FR" sz="2400" kern="150">
                <a:effectLst/>
                <a:ea typeface="NSimSun" panose="02010609030101010101" pitchFamily="49" charset="-122"/>
                <a:cs typeface="Arial" panose="020B0604020202020204" pitchFamily="34" charset="0"/>
              </a:rPr>
              <a:t>Sécurisé les échanges avec l’Extérieur ( pas de transmission de données, appareil nomade sécurisé…) </a:t>
            </a:r>
          </a:p>
          <a:p>
            <a:r>
              <a:rPr lang="fr-FR" sz="2400" kern="150">
                <a:effectLst/>
                <a:ea typeface="NSimSun" panose="02010609030101010101" pitchFamily="49" charset="-122"/>
                <a:cs typeface="Arial" panose="020B0604020202020204" pitchFamily="34" charset="0"/>
              </a:rPr>
              <a:t> Séparer les utilisations professionnelles et les utilisations personnels ( Ordinateur/téléphone professionnel compte différent…)</a:t>
            </a:r>
          </a:p>
          <a:p>
            <a:r>
              <a:rPr lang="fr-FR" sz="2400" kern="150">
                <a:ea typeface="NSimSun" panose="02010609030101010101" pitchFamily="49" charset="-122"/>
                <a:cs typeface="Arial" panose="020B0604020202020204" pitchFamily="34" charset="0"/>
              </a:rPr>
              <a:t>Protection physique ( sécurité anti-intrusion, Pas de post-it avec des infos sensible </a:t>
            </a:r>
            <a:r>
              <a:rPr lang="fr-FR" sz="2400" kern="150" err="1">
                <a:ea typeface="NSimSun" panose="02010609030101010101" pitchFamily="49" charset="-122"/>
                <a:cs typeface="Arial" panose="020B0604020202020204" pitchFamily="34" charset="0"/>
              </a:rPr>
              <a:t>ect</a:t>
            </a:r>
            <a:r>
              <a:rPr lang="fr-FR" sz="2400" kern="150">
                <a:ea typeface="NSimSun" panose="02010609030101010101" pitchFamily="49" charset="-122"/>
                <a:cs typeface="Arial" panose="020B0604020202020204" pitchFamily="34" charset="0"/>
              </a:rPr>
              <a:t>…)</a:t>
            </a:r>
            <a:endParaRPr lang="fr-FR" sz="2400" kern="150">
              <a:effectLst/>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257912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B333E-2F84-6CF5-BCEB-B2949BC9C348}"/>
              </a:ext>
            </a:extLst>
          </p:cNvPr>
          <p:cNvSpPr>
            <a:spLocks noGrp="1"/>
          </p:cNvSpPr>
          <p:nvPr>
            <p:ph type="title"/>
          </p:nvPr>
        </p:nvSpPr>
        <p:spPr/>
        <p:txBody>
          <a:bodyPr>
            <a:normAutofit/>
          </a:bodyPr>
          <a:lstStyle/>
          <a:p>
            <a:r>
              <a:rPr lang="fr-FR" sz="3600" b="1"/>
              <a:t>D'après l'ANSSI</a:t>
            </a:r>
          </a:p>
        </p:txBody>
      </p:sp>
      <p:sp>
        <p:nvSpPr>
          <p:cNvPr id="4" name="Espace réservé du contenu 2">
            <a:extLst>
              <a:ext uri="{FF2B5EF4-FFF2-40B4-BE49-F238E27FC236}">
                <a16:creationId xmlns:a16="http://schemas.microsoft.com/office/drawing/2014/main" id="{23ACA9BC-EDAA-6ACA-598D-EC7FFF9DE08B}"/>
              </a:ext>
            </a:extLst>
          </p:cNvPr>
          <p:cNvSpPr>
            <a:spLocks noGrp="1"/>
          </p:cNvSpPr>
          <p:nvPr>
            <p:ph idx="1"/>
          </p:nvPr>
        </p:nvSpPr>
        <p:spPr>
          <a:xfrm>
            <a:off x="838200" y="1825625"/>
            <a:ext cx="10515600" cy="4351338"/>
          </a:xfrm>
        </p:spPr>
        <p:txBody>
          <a:bodyPr>
            <a:normAutofit/>
          </a:bodyPr>
          <a:lstStyle/>
          <a:p>
            <a:r>
              <a:rPr lang="fr-FR" sz="2400" kern="150">
                <a:ea typeface="NSimSun" panose="02010609030101010101" pitchFamily="49" charset="-122"/>
                <a:cs typeface="Arial" panose="020B0604020202020204" pitchFamily="34" charset="0"/>
              </a:rPr>
              <a:t>Former et sensibiliser les équipes aux risques et bonnes pratiques</a:t>
            </a:r>
            <a:endParaRPr lang="fr-FR" sz="2400" kern="150">
              <a:effectLst/>
              <a:ea typeface="NSimSun" panose="02010609030101010101" pitchFamily="49" charset="-122"/>
              <a:cs typeface="Arial" panose="020B0604020202020204" pitchFamily="34" charset="0"/>
            </a:endParaRPr>
          </a:p>
          <a:p>
            <a:r>
              <a:rPr lang="fr-FR" sz="2400" kern="150">
                <a:effectLst/>
                <a:ea typeface="NSimSun" panose="02010609030101010101" pitchFamily="49" charset="-122"/>
                <a:cs typeface="Arial" panose="020B0604020202020204" pitchFamily="34" charset="0"/>
              </a:rPr>
              <a:t>Gér</a:t>
            </a:r>
            <a:r>
              <a:rPr lang="fr-FR" sz="2400" kern="150">
                <a:ea typeface="NSimSun" panose="02010609030101010101" pitchFamily="49" charset="-122"/>
                <a:cs typeface="Arial" panose="020B0604020202020204" pitchFamily="34" charset="0"/>
              </a:rPr>
              <a:t>er les accès lors des arrivés/départs des utilisateurs et contrôler les comptes administrateur</a:t>
            </a:r>
            <a:endParaRPr lang="fr-FR" sz="2400" kern="150">
              <a:effectLst/>
              <a:ea typeface="NSimSun" panose="02010609030101010101" pitchFamily="49" charset="-122"/>
              <a:cs typeface="Arial" panose="020B0604020202020204" pitchFamily="34" charset="0"/>
            </a:endParaRPr>
          </a:p>
          <a:p>
            <a:r>
              <a:rPr lang="fr-FR" sz="2400" kern="150">
                <a:effectLst/>
                <a:ea typeface="NSimSun" panose="02010609030101010101" pitchFamily="49" charset="-122"/>
                <a:cs typeface="Arial" panose="020B0604020202020204" pitchFamily="34" charset="0"/>
              </a:rPr>
              <a:t> Séparer les utilisateurs, imposer des mots de passe robustes et la MFA</a:t>
            </a:r>
          </a:p>
          <a:p>
            <a:r>
              <a:rPr lang="fr-FR" sz="2400" kern="150">
                <a:ea typeface="NSimSun" panose="02010609030101010101" pitchFamily="49" charset="-122"/>
                <a:cs typeface="Arial" panose="020B0604020202020204" pitchFamily="34" charset="0"/>
              </a:rPr>
              <a:t>Chiffrer les données, activer les pares-feux et antivirus, contrôler les postes nomades et limiter l’usage des supports amovibles </a:t>
            </a:r>
            <a:endParaRPr lang="fr-FR" sz="2400" kern="150">
              <a:effectLst/>
              <a:ea typeface="NSimSun" panose="02010609030101010101" pitchFamily="49" charset="-122"/>
              <a:cs typeface="Arial" panose="020B0604020202020204" pitchFamily="34" charset="0"/>
            </a:endParaRPr>
          </a:p>
          <a:p>
            <a:r>
              <a:rPr lang="fr-FR" sz="2400" kern="150">
                <a:effectLst/>
                <a:ea typeface="NSimSun" panose="02010609030101010101" pitchFamily="49" charset="-122"/>
                <a:cs typeface="Arial" panose="020B0604020202020204" pitchFamily="34" charset="0"/>
              </a:rPr>
              <a:t> Utiliser des protocoles sécurisés, protéger la messagerie avec des antivirus </a:t>
            </a:r>
          </a:p>
          <a:p>
            <a:r>
              <a:rPr lang="fr-FR" sz="2400" kern="150">
                <a:ea typeface="NSimSun" panose="02010609030101010101" pitchFamily="49" charset="-122"/>
                <a:cs typeface="Arial" panose="020B0604020202020204" pitchFamily="34" charset="0"/>
              </a:rPr>
              <a:t>Utilisé un réseau/VPN dédié a l’entreprise </a:t>
            </a:r>
          </a:p>
          <a:p>
            <a:r>
              <a:rPr lang="fr-FR" sz="2400" kern="150">
                <a:ea typeface="NSimSun" panose="02010609030101010101" pitchFamily="49" charset="-122"/>
                <a:cs typeface="Arial" panose="020B0604020202020204" pitchFamily="34" charset="0"/>
              </a:rPr>
              <a:t>Toujours mettre a jour les composants et logiciel </a:t>
            </a:r>
          </a:p>
          <a:p>
            <a:r>
              <a:rPr lang="fr-FR" sz="2400" kern="150">
                <a:effectLst/>
                <a:ea typeface="NSimSun" panose="02010609030101010101" pitchFamily="49" charset="-122"/>
                <a:cs typeface="Arial" panose="020B0604020202020204" pitchFamily="34" charset="0"/>
              </a:rPr>
              <a:t>Sauvegarde régulière en cloud et physique </a:t>
            </a:r>
          </a:p>
        </p:txBody>
      </p:sp>
    </p:spTree>
    <p:extLst>
      <p:ext uri="{BB962C8B-B14F-4D97-AF65-F5344CB8AC3E}">
        <p14:creationId xmlns:p14="http://schemas.microsoft.com/office/powerpoint/2010/main" val="14068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D76E3-E641-E513-D16D-E78553A631A1}"/>
              </a:ext>
            </a:extLst>
          </p:cNvPr>
          <p:cNvSpPr>
            <a:spLocks noGrp="1"/>
          </p:cNvSpPr>
          <p:nvPr>
            <p:ph type="title"/>
          </p:nvPr>
        </p:nvSpPr>
        <p:spPr/>
        <p:txBody>
          <a:bodyPr/>
          <a:lstStyle/>
          <a:p>
            <a:r>
              <a:rPr lang="fr-FR"/>
              <a:t>Règles régissant l'utilisation des SI mis à disposition des salariés</a:t>
            </a:r>
          </a:p>
        </p:txBody>
      </p:sp>
    </p:spTree>
    <p:extLst>
      <p:ext uri="{BB962C8B-B14F-4D97-AF65-F5344CB8AC3E}">
        <p14:creationId xmlns:p14="http://schemas.microsoft.com/office/powerpoint/2010/main" val="112543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0FF89-0FE4-D809-7296-D73A242213B8}"/>
              </a:ext>
            </a:extLst>
          </p:cNvPr>
          <p:cNvSpPr>
            <a:spLocks noGrp="1"/>
          </p:cNvSpPr>
          <p:nvPr>
            <p:ph type="title"/>
          </p:nvPr>
        </p:nvSpPr>
        <p:spPr/>
        <p:txBody>
          <a:bodyPr>
            <a:normAutofit/>
          </a:bodyPr>
          <a:lstStyle/>
          <a:p>
            <a:r>
              <a:rPr lang="fr-FR" sz="3600" b="1"/>
              <a:t>Internet</a:t>
            </a:r>
          </a:p>
        </p:txBody>
      </p:sp>
      <p:sp>
        <p:nvSpPr>
          <p:cNvPr id="3" name="Espace réservé du contenu 2">
            <a:extLst>
              <a:ext uri="{FF2B5EF4-FFF2-40B4-BE49-F238E27FC236}">
                <a16:creationId xmlns:a16="http://schemas.microsoft.com/office/drawing/2014/main" id="{42BC26D3-94B6-F0B2-E788-FD705B146645}"/>
              </a:ext>
            </a:extLst>
          </p:cNvPr>
          <p:cNvSpPr>
            <a:spLocks noGrp="1"/>
          </p:cNvSpPr>
          <p:nvPr>
            <p:ph idx="1"/>
          </p:nvPr>
        </p:nvSpPr>
        <p:spPr/>
        <p:txBody>
          <a:bodyPr vert="horz" lIns="91440" tIns="45720" rIns="91440" bIns="45720" rtlCol="0" anchor="t">
            <a:normAutofit/>
          </a:bodyPr>
          <a:lstStyle/>
          <a:p>
            <a:r>
              <a:rPr lang="fr-FR" sz="2400" kern="150">
                <a:effectLst/>
                <a:ea typeface="NSimSun"/>
                <a:cs typeface="Arial"/>
              </a:rPr>
              <a:t>Toujours se connecter aux réseaux sécurisés que l’on connaît</a:t>
            </a:r>
          </a:p>
          <a:p>
            <a:r>
              <a:rPr lang="fr-FR" sz="2400" kern="150">
                <a:effectLst/>
                <a:ea typeface="NSimSun"/>
                <a:cs typeface="Arial"/>
              </a:rPr>
              <a:t>Utiliser le réseau internet à des fins professionnels</a:t>
            </a:r>
          </a:p>
          <a:p>
            <a:r>
              <a:rPr lang="fr-FR" sz="2400" kern="150">
                <a:effectLst/>
                <a:ea typeface="NSimSun"/>
                <a:cs typeface="Arial"/>
              </a:rPr>
              <a:t> L’utilisation personnelle est tolérée cependant elle doit rester limitée et engage votre responsabilité</a:t>
            </a:r>
          </a:p>
          <a:p>
            <a:r>
              <a:rPr lang="fr-FR" sz="2400" kern="150">
                <a:effectLst/>
                <a:ea typeface="NSimSun"/>
                <a:cs typeface="Arial"/>
              </a:rPr>
              <a:t>Tout propos sur internet écris sur son poste de travail</a:t>
            </a:r>
            <a:r>
              <a:rPr lang="fr-FR" sz="2400" kern="150">
                <a:ea typeface="NSimSun"/>
                <a:cs typeface="Arial"/>
              </a:rPr>
              <a:t> à caractère</a:t>
            </a:r>
            <a:r>
              <a:rPr lang="fr-FR" sz="2400" kern="150">
                <a:effectLst/>
                <a:ea typeface="NSimSun"/>
                <a:cs typeface="Arial"/>
              </a:rPr>
              <a:t> offensant diffamatoires ou autre et sujet </a:t>
            </a:r>
            <a:r>
              <a:rPr lang="fr-FR" sz="2400" kern="150">
                <a:ea typeface="NSimSun"/>
                <a:cs typeface="Arial"/>
              </a:rPr>
              <a:t>aurons</a:t>
            </a:r>
            <a:r>
              <a:rPr lang="fr-FR" sz="2400" kern="150">
                <a:effectLst/>
                <a:ea typeface="NSimSun"/>
                <a:cs typeface="Arial"/>
              </a:rPr>
              <a:t> de lourdes sanctions</a:t>
            </a:r>
          </a:p>
          <a:p>
            <a:r>
              <a:rPr lang="fr-FR" sz="2400" kern="150">
                <a:effectLst/>
                <a:ea typeface="NSimSun"/>
                <a:cs typeface="Arial"/>
              </a:rPr>
              <a:t> La protection des données est une chose primordiale toute information personnelle ou sensible ne doit pas être partagée</a:t>
            </a:r>
          </a:p>
        </p:txBody>
      </p:sp>
    </p:spTree>
    <p:extLst>
      <p:ext uri="{BB962C8B-B14F-4D97-AF65-F5344CB8AC3E}">
        <p14:creationId xmlns:p14="http://schemas.microsoft.com/office/powerpoint/2010/main" val="2019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98CAC9-5AB4-BC9E-4BE8-5617CC693EED}"/>
              </a:ext>
            </a:extLst>
          </p:cNvPr>
          <p:cNvSpPr>
            <a:spLocks noGrp="1"/>
          </p:cNvSpPr>
          <p:nvPr>
            <p:ph type="title"/>
          </p:nvPr>
        </p:nvSpPr>
        <p:spPr/>
        <p:txBody>
          <a:bodyPr/>
          <a:lstStyle/>
          <a:p>
            <a:r>
              <a:rPr lang="fr-FR" sz="3600" b="1"/>
              <a:t>Messagerie</a:t>
            </a:r>
            <a:endParaRPr lang="fr-FR" b="1"/>
          </a:p>
        </p:txBody>
      </p:sp>
      <p:sp>
        <p:nvSpPr>
          <p:cNvPr id="3" name="Espace réservé du contenu 2">
            <a:extLst>
              <a:ext uri="{FF2B5EF4-FFF2-40B4-BE49-F238E27FC236}">
                <a16:creationId xmlns:a16="http://schemas.microsoft.com/office/drawing/2014/main" id="{7905DE22-896F-5578-E98B-858BE71ED339}"/>
              </a:ext>
            </a:extLst>
          </p:cNvPr>
          <p:cNvSpPr>
            <a:spLocks noGrp="1"/>
          </p:cNvSpPr>
          <p:nvPr>
            <p:ph idx="1"/>
          </p:nvPr>
        </p:nvSpPr>
        <p:spPr>
          <a:xfrm>
            <a:off x="838200" y="1468958"/>
            <a:ext cx="10515600" cy="1133475"/>
          </a:xfrm>
        </p:spPr>
        <p:txBody>
          <a:bodyPr>
            <a:normAutofit/>
          </a:bodyPr>
          <a:lstStyle/>
          <a:p>
            <a:r>
              <a:rPr lang="fr-FR" sz="2400" kern="150">
                <a:effectLst/>
                <a:ea typeface="NSimSun" panose="02010609030101010101" pitchFamily="49" charset="-122"/>
                <a:cs typeface="Arial" panose="020B0604020202020204" pitchFamily="34" charset="0"/>
              </a:rPr>
              <a:t>Ne pas cliquer sur des liens de provenance étrangère =&gt; exemple</a:t>
            </a:r>
          </a:p>
          <a:p>
            <a:r>
              <a:rPr lang="fr-FR" sz="2400" kern="150">
                <a:effectLst/>
                <a:ea typeface="NSimSun" panose="02010609030101010101" pitchFamily="49" charset="-122"/>
                <a:cs typeface="Arial" panose="020B0604020202020204" pitchFamily="34" charset="0"/>
              </a:rPr>
              <a:t>Toujours </a:t>
            </a:r>
            <a:r>
              <a:rPr lang="fr-FR" sz="2400" kern="150">
                <a:ea typeface="NSimSun" panose="02010609030101010101" pitchFamily="49" charset="-122"/>
                <a:cs typeface="Arial" panose="020B0604020202020204" pitchFamily="34" charset="0"/>
              </a:rPr>
              <a:t>verrouiller son poste de travail avant de s’absenté</a:t>
            </a:r>
            <a:endParaRPr lang="fr-FR" sz="2400" kern="150">
              <a:effectLst/>
              <a:ea typeface="NSimSun" panose="02010609030101010101" pitchFamily="49" charset="-122"/>
              <a:cs typeface="Arial" panose="020B0604020202020204" pitchFamily="34" charset="0"/>
            </a:endParaRPr>
          </a:p>
        </p:txBody>
      </p:sp>
      <p:sp>
        <p:nvSpPr>
          <p:cNvPr id="6" name="Rectangle : coins arrondis 5">
            <a:extLst>
              <a:ext uri="{FF2B5EF4-FFF2-40B4-BE49-F238E27FC236}">
                <a16:creationId xmlns:a16="http://schemas.microsoft.com/office/drawing/2014/main" id="{E6C43209-0FF2-7B9F-3428-DC3BC6A19720}"/>
              </a:ext>
            </a:extLst>
          </p:cNvPr>
          <p:cNvSpPr/>
          <p:nvPr/>
        </p:nvSpPr>
        <p:spPr>
          <a:xfrm>
            <a:off x="5670506" y="2794521"/>
            <a:ext cx="6095999" cy="3736036"/>
          </a:xfrm>
          <a:prstGeom prst="roundRect">
            <a:avLst/>
          </a:prstGeom>
          <a:blipFill dpi="0" rotWithShape="1">
            <a:blip r:embed="rId2"/>
            <a:srcRect/>
            <a:stretch>
              <a:fillRect l="-2000" t="-2000" r="-2000" b="-2000"/>
            </a:stretch>
          </a:blipFill>
          <a:effectLst>
            <a:glow rad="101600">
              <a:schemeClr val="bg1">
                <a:alpha val="60000"/>
              </a:schemeClr>
            </a:glow>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5940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CA3CE3-2780-0007-0151-89E65EAE9B77}"/>
              </a:ext>
            </a:extLst>
          </p:cNvPr>
          <p:cNvSpPr>
            <a:spLocks noGrp="1"/>
          </p:cNvSpPr>
          <p:nvPr>
            <p:ph idx="1"/>
          </p:nvPr>
        </p:nvSpPr>
        <p:spPr/>
        <p:txBody>
          <a:bodyPr vert="horz" lIns="91440" tIns="45720" rIns="91440" bIns="45720" rtlCol="0" anchor="t">
            <a:normAutofit/>
          </a:bodyPr>
          <a:lstStyle/>
          <a:p>
            <a:pPr marL="342900" indent="-342900">
              <a:lnSpc>
                <a:spcPct val="100000"/>
              </a:lnSpc>
              <a:spcBef>
                <a:spcPts val="0"/>
              </a:spcBef>
              <a:buFont typeface="Arial,Sans-Serif" panose="020B0604020202020204" pitchFamily="34" charset="0"/>
            </a:pPr>
            <a:r>
              <a:rPr lang="fr-FR" sz="2200"/>
              <a:t>Ne pas utiliser les imprimantes à des fins personnels mais uniquement à des fins professionnelles</a:t>
            </a:r>
            <a:endParaRPr lang="en-US" sz="2200"/>
          </a:p>
          <a:p>
            <a:pPr marL="342900" indent="-342900">
              <a:lnSpc>
                <a:spcPct val="100000"/>
              </a:lnSpc>
              <a:spcBef>
                <a:spcPts val="0"/>
              </a:spcBef>
              <a:buFont typeface="Arial,Sans-Serif" panose="020B0604020202020204" pitchFamily="34" charset="0"/>
            </a:pPr>
            <a:r>
              <a:rPr lang="fr-FR" sz="2200"/>
              <a:t>Utiliser l’encre de manière (éco)responsable</a:t>
            </a:r>
            <a:endParaRPr lang="fr-FR"/>
          </a:p>
        </p:txBody>
      </p:sp>
      <p:sp>
        <p:nvSpPr>
          <p:cNvPr id="4" name="ZoneTexte 3">
            <a:extLst>
              <a:ext uri="{FF2B5EF4-FFF2-40B4-BE49-F238E27FC236}">
                <a16:creationId xmlns:a16="http://schemas.microsoft.com/office/drawing/2014/main" id="{AB5D8599-8290-2126-4C68-720B034A1CAD}"/>
              </a:ext>
            </a:extLst>
          </p:cNvPr>
          <p:cNvSpPr txBox="1"/>
          <p:nvPr/>
        </p:nvSpPr>
        <p:spPr>
          <a:xfrm>
            <a:off x="1043796" y="957532"/>
            <a:ext cx="39353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a:t>Imprimantes</a:t>
            </a:r>
            <a:endParaRPr lang="fr-FR" b="1"/>
          </a:p>
        </p:txBody>
      </p:sp>
    </p:spTree>
    <p:extLst>
      <p:ext uri="{BB962C8B-B14F-4D97-AF65-F5344CB8AC3E}">
        <p14:creationId xmlns:p14="http://schemas.microsoft.com/office/powerpoint/2010/main" val="121328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20C00-D821-297D-61B6-2940E8A6A860}"/>
              </a:ext>
            </a:extLst>
          </p:cNvPr>
          <p:cNvSpPr>
            <a:spLocks noGrp="1"/>
          </p:cNvSpPr>
          <p:nvPr>
            <p:ph type="title"/>
          </p:nvPr>
        </p:nvSpPr>
        <p:spPr>
          <a:xfrm>
            <a:off x="838200" y="365125"/>
            <a:ext cx="10515600" cy="1006475"/>
          </a:xfrm>
        </p:spPr>
        <p:txBody>
          <a:bodyPr/>
          <a:lstStyle/>
          <a:p>
            <a:r>
              <a:rPr lang="fr-FR" sz="3600" b="1"/>
              <a:t>Ordinateurs</a:t>
            </a:r>
            <a:endParaRPr lang="fr-FR" b="1"/>
          </a:p>
        </p:txBody>
      </p:sp>
      <p:sp>
        <p:nvSpPr>
          <p:cNvPr id="3" name="Espace réservé du contenu 2">
            <a:extLst>
              <a:ext uri="{FF2B5EF4-FFF2-40B4-BE49-F238E27FC236}">
                <a16:creationId xmlns:a16="http://schemas.microsoft.com/office/drawing/2014/main" id="{52A9C704-CC05-80F2-06D3-9B4480016DA6}"/>
              </a:ext>
            </a:extLst>
          </p:cNvPr>
          <p:cNvSpPr>
            <a:spLocks noGrp="1"/>
          </p:cNvSpPr>
          <p:nvPr>
            <p:ph idx="1"/>
          </p:nvPr>
        </p:nvSpPr>
        <p:spPr>
          <a:xfrm>
            <a:off x="838200" y="1441450"/>
            <a:ext cx="10515600" cy="5416550"/>
          </a:xfrm>
        </p:spPr>
        <p:txBody>
          <a:bodyPr/>
          <a:lstStyle/>
          <a:p>
            <a:r>
              <a:rPr lang="fr-FR" sz="2400" kern="150">
                <a:effectLst/>
                <a:ea typeface="NSimSun" panose="02010609030101010101" pitchFamily="49" charset="-122"/>
                <a:cs typeface="Arial" panose="020B0604020202020204" pitchFamily="34" charset="0"/>
              </a:rPr>
              <a:t>Ne jamais divulguer ses codes de connexion professionnels</a:t>
            </a:r>
          </a:p>
          <a:p>
            <a:r>
              <a:rPr lang="fr-FR" sz="2400" kern="150">
                <a:ea typeface="NSimSun" panose="02010609030101010101" pitchFamily="49" charset="-122"/>
                <a:cs typeface="Arial" panose="020B0604020202020204" pitchFamily="34" charset="0"/>
              </a:rPr>
              <a:t>N’i</a:t>
            </a:r>
            <a:r>
              <a:rPr lang="fr-FR" sz="2400" kern="150">
                <a:effectLst/>
                <a:ea typeface="NSimSun" panose="02010609030101010101" pitchFamily="49" charset="-122"/>
                <a:cs typeface="Arial" panose="020B0604020202020204" pitchFamily="34" charset="0"/>
              </a:rPr>
              <a:t>nstaller aucun logiciel provenant de l’extérieur</a:t>
            </a:r>
          </a:p>
          <a:p>
            <a:r>
              <a:rPr lang="fr-FR" sz="2400" kern="150">
                <a:ea typeface="NSimSun" panose="02010609030101010101" pitchFamily="49" charset="-122"/>
                <a:cs typeface="Arial" panose="020B0604020202020204" pitchFamily="34" charset="0"/>
              </a:rPr>
              <a:t>Mot de Passe:</a:t>
            </a:r>
          </a:p>
          <a:p>
            <a:pPr lvl="1"/>
            <a:r>
              <a:rPr lang="fr-FR" sz="2000" kern="150">
                <a:effectLst/>
                <a:ea typeface="NSimSun" panose="02010609030101010101" pitchFamily="49" charset="-122"/>
                <a:cs typeface="Arial" panose="020B0604020202020204" pitchFamily="34" charset="0"/>
              </a:rPr>
              <a:t>12 caractères mélangeant des majuscules, des minuscules, des chiffres et des caractères spéciaux</a:t>
            </a:r>
          </a:p>
          <a:p>
            <a:pPr lvl="1"/>
            <a:r>
              <a:rPr lang="fr-FR" sz="2000" kern="150">
                <a:ea typeface="NSimSun" panose="02010609030101010101" pitchFamily="49" charset="-122"/>
                <a:cs typeface="Arial" panose="020B0604020202020204" pitchFamily="34" charset="0"/>
              </a:rPr>
              <a:t>Changement de mot de passe tous les 6 mois</a:t>
            </a:r>
          </a:p>
          <a:p>
            <a:pPr lvl="1"/>
            <a:r>
              <a:rPr lang="fr-FR" sz="2000" kern="150">
                <a:effectLst/>
                <a:ea typeface="NSimSun" panose="02010609030101010101" pitchFamily="49" charset="-122"/>
                <a:cs typeface="Arial" panose="020B0604020202020204" pitchFamily="34" charset="0"/>
              </a:rPr>
              <a:t>1 mot de passe par utilisateur ; pas de mots de passe partagés</a:t>
            </a:r>
          </a:p>
          <a:p>
            <a:pPr lvl="1"/>
            <a:r>
              <a:rPr lang="fr-FR" sz="2000" kern="150">
                <a:ea typeface="NSimSun" panose="02010609030101010101" pitchFamily="49" charset="-122"/>
                <a:cs typeface="Arial" panose="020B0604020202020204" pitchFamily="34" charset="0"/>
              </a:rPr>
              <a:t>1 mot de passe par type de connexion (e-mail, réseaux sociaux, etc…)</a:t>
            </a:r>
            <a:endParaRPr lang="fr-FR" sz="2400" kern="150">
              <a:effectLst/>
              <a:ea typeface="NSimSun" panose="02010609030101010101" pitchFamily="49" charset="-122"/>
              <a:cs typeface="Arial" panose="020B0604020202020204" pitchFamily="34" charset="0"/>
            </a:endParaRPr>
          </a:p>
          <a:p>
            <a:r>
              <a:rPr lang="fr-FR" sz="2400" kern="150">
                <a:ea typeface="NSimSun" panose="02010609030101010101" pitchFamily="49" charset="-122"/>
                <a:cs typeface="Arial" panose="020B0604020202020204" pitchFamily="34" charset="0"/>
              </a:rPr>
              <a:t>Ne pas connecter d’appareils provenant de l’extérieur sur les ordinateurs professionnels tels que clefs USB, disque durs…</a:t>
            </a:r>
          </a:p>
          <a:p>
            <a:r>
              <a:rPr lang="fr-FR" sz="2400" kern="150">
                <a:ea typeface="NSimSun" panose="02010609030101010101" pitchFamily="49" charset="-122"/>
                <a:cs typeface="Arial" panose="020B0604020202020204" pitchFamily="34" charset="0"/>
              </a:rPr>
              <a:t>Verrouillage automatique du terminal au bout de 5 minutes d’inactivité</a:t>
            </a:r>
          </a:p>
          <a:p>
            <a:r>
              <a:rPr lang="fr-FR" sz="2400" kern="150">
                <a:ea typeface="NSimSun" panose="02010609030101010101" pitchFamily="49" charset="-122"/>
                <a:cs typeface="Arial" panose="020B0604020202020204" pitchFamily="34" charset="0"/>
              </a:rPr>
              <a:t>Vérifier les mises à jour régulièrement</a:t>
            </a:r>
            <a:endParaRPr lang="fr-FR" sz="2400" kern="150">
              <a:effectLst/>
              <a:latin typeface="Liberation Serif"/>
              <a:ea typeface="NSimSun" panose="02010609030101010101" pitchFamily="49" charset="-122"/>
              <a:cs typeface="Arial" panose="020B0604020202020204" pitchFamily="34" charset="0"/>
            </a:endParaRPr>
          </a:p>
          <a:p>
            <a:endParaRPr lang="fr-FR"/>
          </a:p>
        </p:txBody>
      </p:sp>
    </p:spTree>
    <p:extLst>
      <p:ext uri="{BB962C8B-B14F-4D97-AF65-F5344CB8AC3E}">
        <p14:creationId xmlns:p14="http://schemas.microsoft.com/office/powerpoint/2010/main" val="185538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55A26-70E5-5B32-4FBB-0A453AE0A6CC}"/>
              </a:ext>
            </a:extLst>
          </p:cNvPr>
          <p:cNvSpPr>
            <a:spLocks noGrp="1"/>
          </p:cNvSpPr>
          <p:nvPr>
            <p:ph type="title"/>
          </p:nvPr>
        </p:nvSpPr>
        <p:spPr/>
        <p:txBody>
          <a:bodyPr>
            <a:normAutofit/>
          </a:bodyPr>
          <a:lstStyle/>
          <a:p>
            <a:r>
              <a:rPr lang="fr-FR" sz="3600" b="1"/>
              <a:t>Téléphones portables</a:t>
            </a:r>
          </a:p>
        </p:txBody>
      </p:sp>
      <p:sp>
        <p:nvSpPr>
          <p:cNvPr id="3" name="Espace réservé du contenu 2">
            <a:extLst>
              <a:ext uri="{FF2B5EF4-FFF2-40B4-BE49-F238E27FC236}">
                <a16:creationId xmlns:a16="http://schemas.microsoft.com/office/drawing/2014/main" id="{5BBEBE06-22B4-F582-9F38-5498A83B110E}"/>
              </a:ext>
            </a:extLst>
          </p:cNvPr>
          <p:cNvSpPr>
            <a:spLocks noGrp="1"/>
          </p:cNvSpPr>
          <p:nvPr>
            <p:ph idx="1"/>
          </p:nvPr>
        </p:nvSpPr>
        <p:spPr>
          <a:xfrm>
            <a:off x="838200" y="1738950"/>
            <a:ext cx="10515600" cy="4351338"/>
          </a:xfrm>
        </p:spPr>
        <p:txBody>
          <a:bodyPr>
            <a:normAutofit fontScale="92500"/>
          </a:bodyPr>
          <a:lstStyle/>
          <a:p>
            <a:r>
              <a:rPr lang="fr-FR"/>
              <a:t>Ne pas mélanger les contacts professionnels et les contacts personnels</a:t>
            </a:r>
          </a:p>
          <a:p>
            <a:r>
              <a:rPr lang="fr-FR"/>
              <a:t>Appliquer les mêmes règles qu’avec les ordinateurs</a:t>
            </a:r>
          </a:p>
          <a:p>
            <a:r>
              <a:rPr lang="fr-FR"/>
              <a:t>Faire preuve d’une vigilance accrue sur le verrouillage</a:t>
            </a:r>
          </a:p>
          <a:p>
            <a:r>
              <a:rPr lang="fr-FR"/>
              <a:t>Être vigilant de ne pas divulguer d’informations lors d’appels dans les lieux publics</a:t>
            </a:r>
          </a:p>
          <a:p>
            <a:r>
              <a:rPr lang="fr-FR"/>
              <a:t>Connexion au compte google avec géolocalisation pour pouvoir tracer le téléphone et/ou supprimer les données en cas de perte/vol</a:t>
            </a:r>
          </a:p>
          <a:p>
            <a:r>
              <a:rPr lang="fr-FR"/>
              <a:t>Ne jamais connecter le téléphone par USB à un appareil externe (chargeur inconnu, chargeur mural dans un lieu public…)</a:t>
            </a:r>
          </a:p>
          <a:p>
            <a:endParaRPr lang="fr-FR"/>
          </a:p>
        </p:txBody>
      </p:sp>
    </p:spTree>
    <p:extLst>
      <p:ext uri="{BB962C8B-B14F-4D97-AF65-F5344CB8AC3E}">
        <p14:creationId xmlns:p14="http://schemas.microsoft.com/office/powerpoint/2010/main" val="280312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465F9-FCA2-CDDF-8DCA-8C736B111A9E}"/>
              </a:ext>
            </a:extLst>
          </p:cNvPr>
          <p:cNvSpPr>
            <a:spLocks noGrp="1"/>
          </p:cNvSpPr>
          <p:nvPr>
            <p:ph type="title"/>
          </p:nvPr>
        </p:nvSpPr>
        <p:spPr/>
        <p:txBody>
          <a:bodyPr/>
          <a:lstStyle/>
          <a:p>
            <a:r>
              <a:rPr lang="fr-FR" sz="3600" b="1"/>
              <a:t>Données</a:t>
            </a:r>
            <a:endParaRPr lang="fr-FR" b="1"/>
          </a:p>
        </p:txBody>
      </p:sp>
      <p:sp>
        <p:nvSpPr>
          <p:cNvPr id="3" name="Espace réservé du contenu 2">
            <a:extLst>
              <a:ext uri="{FF2B5EF4-FFF2-40B4-BE49-F238E27FC236}">
                <a16:creationId xmlns:a16="http://schemas.microsoft.com/office/drawing/2014/main" id="{B09E8271-C8C1-49CD-5E52-B8D9A0612160}"/>
              </a:ext>
            </a:extLst>
          </p:cNvPr>
          <p:cNvSpPr>
            <a:spLocks noGrp="1"/>
          </p:cNvSpPr>
          <p:nvPr>
            <p:ph idx="1"/>
          </p:nvPr>
        </p:nvSpPr>
        <p:spPr>
          <a:xfrm>
            <a:off x="736600" y="1406525"/>
            <a:ext cx="10515600" cy="4351338"/>
          </a:xfrm>
        </p:spPr>
        <p:txBody>
          <a:bodyPr>
            <a:normAutofit/>
          </a:bodyPr>
          <a:lstStyle/>
          <a:p>
            <a:r>
              <a:rPr lang="fr-FR" sz="2400">
                <a:effectLst/>
                <a:ea typeface="NSimSun" panose="02010609030101010101" pitchFamily="49" charset="-122"/>
                <a:cs typeface="Arial" panose="020B0604020202020204" pitchFamily="34" charset="0"/>
              </a:rPr>
              <a:t>Ne pas divulguer les données d’entreprise</a:t>
            </a:r>
          </a:p>
          <a:p>
            <a:r>
              <a:rPr lang="fr-FR" sz="2400">
                <a:ea typeface="NSimSun" panose="02010609030101010101" pitchFamily="49" charset="-122"/>
                <a:cs typeface="Arial" panose="020B0604020202020204" pitchFamily="34" charset="0"/>
              </a:rPr>
              <a:t>Ne pas exporter les données d’entreprise vers des supports externes</a:t>
            </a:r>
          </a:p>
          <a:p>
            <a:r>
              <a:rPr lang="fr-FR" sz="2400">
                <a:ea typeface="NSimSun" panose="02010609030101010101" pitchFamily="49" charset="-122"/>
                <a:cs typeface="Arial" panose="020B0604020202020204" pitchFamily="34" charset="0"/>
              </a:rPr>
              <a:t>Les données d’entreprise doivent être synchronisées sur le drive</a:t>
            </a:r>
          </a:p>
          <a:p>
            <a:endParaRPr lang="fr-FR" sz="2400">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231038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150C24-4954-6F98-8C0E-72B1F56869A8}"/>
              </a:ext>
            </a:extLst>
          </p:cNvPr>
          <p:cNvSpPr>
            <a:spLocks noGrp="1"/>
          </p:cNvSpPr>
          <p:nvPr>
            <p:ph type="title"/>
          </p:nvPr>
        </p:nvSpPr>
        <p:spPr>
          <a:xfrm>
            <a:off x="562897" y="373855"/>
            <a:ext cx="10515600" cy="1325563"/>
          </a:xfrm>
        </p:spPr>
        <p:txBody>
          <a:bodyPr/>
          <a:lstStyle/>
          <a:p>
            <a:r>
              <a:rPr lang="fr-FR" sz="3600" b="1"/>
              <a:t>Les</a:t>
            </a:r>
            <a:r>
              <a:rPr lang="fr-FR" b="1"/>
              <a:t> </a:t>
            </a:r>
            <a:r>
              <a:rPr lang="fr-FR" sz="3600" b="1"/>
              <a:t>fichiers</a:t>
            </a:r>
            <a:r>
              <a:rPr lang="fr-FR" b="1"/>
              <a:t> </a:t>
            </a:r>
            <a:r>
              <a:rPr lang="fr-FR" sz="3600" b="1"/>
              <a:t>personnels</a:t>
            </a:r>
            <a:endParaRPr lang="fr-FR" b="1"/>
          </a:p>
        </p:txBody>
      </p:sp>
      <p:sp>
        <p:nvSpPr>
          <p:cNvPr id="3" name="Espace réservé du contenu 2">
            <a:extLst>
              <a:ext uri="{FF2B5EF4-FFF2-40B4-BE49-F238E27FC236}">
                <a16:creationId xmlns:a16="http://schemas.microsoft.com/office/drawing/2014/main" id="{DF6E8A96-7230-C816-281B-3E826FD08869}"/>
              </a:ext>
            </a:extLst>
          </p:cNvPr>
          <p:cNvSpPr>
            <a:spLocks noGrp="1"/>
          </p:cNvSpPr>
          <p:nvPr>
            <p:ph idx="1"/>
          </p:nvPr>
        </p:nvSpPr>
        <p:spPr>
          <a:xfrm>
            <a:off x="838200" y="1699418"/>
            <a:ext cx="10515600" cy="4351338"/>
          </a:xfrm>
        </p:spPr>
        <p:txBody>
          <a:bodyPr/>
          <a:lstStyle/>
          <a:p>
            <a:r>
              <a:rPr lang="fr-FR"/>
              <a:t>Ne pas stocker ses fichiers personnels sur son poste professionnel</a:t>
            </a:r>
          </a:p>
        </p:txBody>
      </p:sp>
    </p:spTree>
    <p:extLst>
      <p:ext uri="{BB962C8B-B14F-4D97-AF65-F5344CB8AC3E}">
        <p14:creationId xmlns:p14="http://schemas.microsoft.com/office/powerpoint/2010/main" val="214513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rect">
            <a:fillToRect l="100000" t="100000"/>
          </a:path>
          <a:tileRect r="-100000" b="-100000"/>
        </a:gradFill>
        <a:effectLst/>
      </p:bgPr>
    </p:bg>
    <p:spTree>
      <p:nvGrpSpPr>
        <p:cNvPr id="1" name="">
          <a:extLst>
            <a:ext uri="{FF2B5EF4-FFF2-40B4-BE49-F238E27FC236}">
              <a16:creationId xmlns:a16="http://schemas.microsoft.com/office/drawing/2014/main" id="{DE5E8EE5-858A-42C2-C04F-2B03F9EEE16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E3CF90-F93A-2ABC-91BF-67CE8553BE90}"/>
              </a:ext>
            </a:extLst>
          </p:cNvPr>
          <p:cNvSpPr>
            <a:spLocks noGrp="1"/>
          </p:cNvSpPr>
          <p:nvPr>
            <p:ph type="title"/>
          </p:nvPr>
        </p:nvSpPr>
        <p:spPr/>
        <p:txBody>
          <a:bodyPr/>
          <a:lstStyle/>
          <a:p>
            <a:pPr algn="ctr"/>
            <a:r>
              <a:rPr lang="fr-FR"/>
              <a:t>Contexte du projet, Qui sommes Nous ?</a:t>
            </a:r>
          </a:p>
        </p:txBody>
      </p:sp>
      <p:sp>
        <p:nvSpPr>
          <p:cNvPr id="4" name="Espace réservé du texte 4">
            <a:extLst>
              <a:ext uri="{FF2B5EF4-FFF2-40B4-BE49-F238E27FC236}">
                <a16:creationId xmlns:a16="http://schemas.microsoft.com/office/drawing/2014/main" id="{4AF687D2-4239-323F-9323-E34E61580284}"/>
              </a:ext>
            </a:extLst>
          </p:cNvPr>
          <p:cNvSpPr txBox="1">
            <a:spLocks/>
          </p:cNvSpPr>
          <p:nvPr/>
        </p:nvSpPr>
        <p:spPr>
          <a:xfrm>
            <a:off x="813378" y="1855500"/>
            <a:ext cx="10515600" cy="42341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t>Tech4Busines, ayant pour principale activité l’expertise dans le domaine des nouvelles technologies et du numérique, souhaite obtenir le projet de mise à niveau du SI de l’entreprise spécialisée en immobilier « WELCOME ».</a:t>
            </a:r>
          </a:p>
          <a:p>
            <a:pPr marL="0" indent="0">
              <a:buNone/>
            </a:pPr>
            <a:r>
              <a:rPr lang="fr-FR"/>
              <a:t>Cette dernière a besoin :</a:t>
            </a:r>
          </a:p>
          <a:p>
            <a:pPr marL="800100" lvl="1" indent="-342900">
              <a:buFontTx/>
              <a:buChar char="-"/>
            </a:pPr>
            <a:r>
              <a:rPr lang="fr-FR"/>
              <a:t>D’enrichir son pôle développement</a:t>
            </a:r>
          </a:p>
          <a:p>
            <a:pPr marL="800100" lvl="1" indent="-342900">
              <a:buFontTx/>
              <a:buChar char="-"/>
            </a:pPr>
            <a:r>
              <a:rPr lang="fr-FR"/>
              <a:t>Mettre en place des solutions de gestion et maintenance</a:t>
            </a:r>
          </a:p>
          <a:p>
            <a:pPr marL="0" indent="0">
              <a:buNone/>
            </a:pPr>
            <a:r>
              <a:rPr lang="fr-FR"/>
              <a:t>Notre mission est de lui présenter des solutions adéquates.</a:t>
            </a:r>
          </a:p>
        </p:txBody>
      </p:sp>
    </p:spTree>
    <p:extLst>
      <p:ext uri="{BB962C8B-B14F-4D97-AF65-F5344CB8AC3E}">
        <p14:creationId xmlns:p14="http://schemas.microsoft.com/office/powerpoint/2010/main" val="226300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9B259-03E5-F035-F808-4CE85DDA7507}"/>
              </a:ext>
            </a:extLst>
          </p:cNvPr>
          <p:cNvSpPr>
            <a:spLocks noGrp="1"/>
          </p:cNvSpPr>
          <p:nvPr>
            <p:ph type="title"/>
          </p:nvPr>
        </p:nvSpPr>
        <p:spPr/>
        <p:txBody>
          <a:bodyPr/>
          <a:lstStyle/>
          <a:p>
            <a:r>
              <a:rPr lang="fr-FR"/>
              <a:t>Analyse des problématiques de l'entreprise</a:t>
            </a:r>
          </a:p>
        </p:txBody>
      </p:sp>
    </p:spTree>
    <p:extLst>
      <p:ext uri="{BB962C8B-B14F-4D97-AF65-F5344CB8AC3E}">
        <p14:creationId xmlns:p14="http://schemas.microsoft.com/office/powerpoint/2010/main" val="247181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770F0C-EC6B-3B1D-4FAF-0541BE2CCB5E}"/>
              </a:ext>
            </a:extLst>
          </p:cNvPr>
          <p:cNvSpPr>
            <a:spLocks noGrp="1"/>
          </p:cNvSpPr>
          <p:nvPr>
            <p:ph type="title"/>
          </p:nvPr>
        </p:nvSpPr>
        <p:spPr/>
        <p:txBody>
          <a:bodyPr>
            <a:normAutofit/>
          </a:bodyPr>
          <a:lstStyle/>
          <a:p>
            <a:r>
              <a:rPr lang="fr-FR" sz="3600" b="1"/>
              <a:t>Présentation de l'analyse des problématiques </a:t>
            </a:r>
          </a:p>
        </p:txBody>
      </p:sp>
      <p:pic>
        <p:nvPicPr>
          <p:cNvPr id="7" name="Image 6">
            <a:extLst>
              <a:ext uri="{FF2B5EF4-FFF2-40B4-BE49-F238E27FC236}">
                <a16:creationId xmlns:a16="http://schemas.microsoft.com/office/drawing/2014/main" id="{B5103B70-AA1D-6DBE-C065-CAC40FF6F9D9}"/>
              </a:ext>
            </a:extLst>
          </p:cNvPr>
          <p:cNvPicPr>
            <a:picLocks noChangeAspect="1"/>
          </p:cNvPicPr>
          <p:nvPr/>
        </p:nvPicPr>
        <p:blipFill>
          <a:blip r:embed="rId2"/>
          <a:stretch>
            <a:fillRect/>
          </a:stretch>
        </p:blipFill>
        <p:spPr>
          <a:xfrm>
            <a:off x="0" y="1786065"/>
            <a:ext cx="12192000" cy="3408077"/>
          </a:xfrm>
          <a:prstGeom prst="rect">
            <a:avLst/>
          </a:prstGeom>
          <a:ln>
            <a:noFill/>
          </a:ln>
          <a:effectLst>
            <a:glow rad="101600">
              <a:schemeClr val="bg1">
                <a:alpha val="60000"/>
              </a:schemeClr>
            </a:glow>
            <a:outerShdw blurRad="63500" sx="102000" sy="102000" algn="ctr" rotWithShape="0">
              <a:prstClr val="black">
                <a:alpha val="40000"/>
              </a:prstClr>
            </a:outerShdw>
            <a:reflection blurRad="6350" stA="50000" endA="295" endPos="92000" dist="101600" dir="5400000" sy="-100000" algn="bl" rotWithShape="0"/>
          </a:effectLst>
        </p:spPr>
      </p:pic>
    </p:spTree>
    <p:extLst>
      <p:ext uri="{BB962C8B-B14F-4D97-AF65-F5344CB8AC3E}">
        <p14:creationId xmlns:p14="http://schemas.microsoft.com/office/powerpoint/2010/main" val="229585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08A59F-C11E-6F14-EFCF-4553791C872C}"/>
              </a:ext>
            </a:extLst>
          </p:cNvPr>
          <p:cNvPicPr>
            <a:picLocks noChangeAspect="1"/>
          </p:cNvPicPr>
          <p:nvPr/>
        </p:nvPicPr>
        <p:blipFill>
          <a:blip r:embed="rId2"/>
          <a:stretch>
            <a:fillRect/>
          </a:stretch>
        </p:blipFill>
        <p:spPr>
          <a:xfrm>
            <a:off x="1684198" y="167519"/>
            <a:ext cx="8267011" cy="2031921"/>
          </a:xfrm>
          <a:prstGeom prst="rect">
            <a:avLst/>
          </a:prstGeom>
        </p:spPr>
      </p:pic>
      <p:sp>
        <p:nvSpPr>
          <p:cNvPr id="8" name="Google Shape;5138;p68">
            <a:extLst>
              <a:ext uri="{FF2B5EF4-FFF2-40B4-BE49-F238E27FC236}">
                <a16:creationId xmlns:a16="http://schemas.microsoft.com/office/drawing/2014/main" id="{6D435E56-B4EE-6B9C-42DF-D8FAA87EB399}"/>
              </a:ext>
            </a:extLst>
          </p:cNvPr>
          <p:cNvSpPr txBox="1"/>
          <p:nvPr/>
        </p:nvSpPr>
        <p:spPr>
          <a:xfrm>
            <a:off x="2380499" y="3429000"/>
            <a:ext cx="2843254" cy="304389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fr-FR">
                <a:solidFill>
                  <a:srgbClr val="FFFFFF"/>
                </a:solidFill>
                <a:latin typeface="Barlow Medium"/>
                <a:ea typeface="Barlow Medium"/>
                <a:cs typeface="Barlow Medium"/>
                <a:sym typeface="Barlow Medium"/>
              </a:rPr>
              <a:t>Les Problèmes D’Organisation (Délais                                          ,Priorité, </a:t>
            </a:r>
            <a:r>
              <a:rPr lang="fr-FR" err="1">
                <a:solidFill>
                  <a:srgbClr val="FFFFFF"/>
                </a:solidFill>
                <a:latin typeface="Barlow Medium"/>
                <a:ea typeface="Barlow Medium"/>
                <a:cs typeface="Barlow Medium"/>
                <a:sym typeface="Barlow Medium"/>
              </a:rPr>
              <a:t>Explication,et</a:t>
            </a:r>
            <a:r>
              <a:rPr lang="fr-FR">
                <a:solidFill>
                  <a:srgbClr val="FFFFFF"/>
                </a:solidFill>
                <a:latin typeface="Barlow Medium"/>
                <a:ea typeface="Barlow Medium"/>
                <a:cs typeface="Barlow Medium"/>
                <a:sym typeface="Barlow Medium"/>
              </a:rPr>
              <a:t> Environnement)</a:t>
            </a:r>
          </a:p>
          <a:p>
            <a:pPr marL="0" lvl="0" indent="0" rtl="0">
              <a:lnSpc>
                <a:spcPct val="115000"/>
              </a:lnSpc>
              <a:spcBef>
                <a:spcPts val="0"/>
              </a:spcBef>
              <a:spcAft>
                <a:spcPts val="0"/>
              </a:spcAft>
              <a:buNone/>
            </a:pPr>
            <a:endParaRPr lang="fr-FR">
              <a:solidFill>
                <a:srgbClr val="FFFFFF"/>
              </a:solidFill>
              <a:latin typeface="Barlow Medium"/>
              <a:ea typeface="Barlow Medium"/>
              <a:cs typeface="Barlow Medium"/>
              <a:sym typeface="Barlow Medium"/>
            </a:endParaRPr>
          </a:p>
          <a:p>
            <a:pPr marL="0" lvl="0" indent="0" rtl="0">
              <a:lnSpc>
                <a:spcPct val="115000"/>
              </a:lnSpc>
              <a:spcBef>
                <a:spcPts val="0"/>
              </a:spcBef>
              <a:spcAft>
                <a:spcPts val="0"/>
              </a:spcAft>
              <a:buNone/>
            </a:pPr>
            <a:r>
              <a:rPr lang="fr-FR">
                <a:solidFill>
                  <a:srgbClr val="FFFFFF"/>
                </a:solidFill>
                <a:latin typeface="Barlow Medium"/>
                <a:ea typeface="Barlow Medium"/>
                <a:cs typeface="Barlow Medium"/>
                <a:sym typeface="Barlow Medium"/>
              </a:rPr>
              <a:t>Les Problèmes Techniques (Sécurité, Code, Equipe, et Qualité)</a:t>
            </a:r>
          </a:p>
        </p:txBody>
      </p:sp>
      <p:sp>
        <p:nvSpPr>
          <p:cNvPr id="9" name="Google Shape;5139;p68">
            <a:extLst>
              <a:ext uri="{FF2B5EF4-FFF2-40B4-BE49-F238E27FC236}">
                <a16:creationId xmlns:a16="http://schemas.microsoft.com/office/drawing/2014/main" id="{95A20B54-C43F-1319-56F9-52CFCA3B7076}"/>
              </a:ext>
            </a:extLst>
          </p:cNvPr>
          <p:cNvSpPr txBox="1"/>
          <p:nvPr/>
        </p:nvSpPr>
        <p:spPr>
          <a:xfrm>
            <a:off x="6214615" y="3321417"/>
            <a:ext cx="2951155" cy="13593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accent1"/>
              </a:buClr>
              <a:buSzPts val="1400"/>
              <a:buFont typeface="Barlow Medium"/>
              <a:buChar char="●"/>
            </a:pPr>
            <a:r>
              <a:rPr lang="fr-FR">
                <a:latin typeface="Barlow Medium"/>
                <a:ea typeface="Barlow Medium"/>
                <a:cs typeface="Barlow Medium"/>
                <a:sym typeface="Barlow Medium"/>
              </a:rPr>
              <a:t>Installation d’outil informatique ( Docker, GLPI, et </a:t>
            </a:r>
            <a:r>
              <a:rPr lang="fr-FR" err="1">
                <a:latin typeface="Barlow Medium"/>
                <a:ea typeface="Barlow Medium"/>
                <a:cs typeface="Barlow Medium"/>
                <a:sym typeface="Barlow Medium"/>
              </a:rPr>
              <a:t>SonarQube</a:t>
            </a:r>
            <a:r>
              <a:rPr lang="fr-FR">
                <a:latin typeface="Barlow Medium"/>
                <a:ea typeface="Barlow Medium"/>
                <a:cs typeface="Barlow Medium"/>
                <a:sym typeface="Barlow Medium"/>
              </a:rPr>
              <a:t>) </a:t>
            </a:r>
          </a:p>
          <a:p>
            <a:pPr marL="457200" lvl="0" indent="-317500" algn="l" rtl="0">
              <a:lnSpc>
                <a:spcPct val="115000"/>
              </a:lnSpc>
              <a:spcBef>
                <a:spcPts val="0"/>
              </a:spcBef>
              <a:spcAft>
                <a:spcPts val="0"/>
              </a:spcAft>
              <a:buClr>
                <a:schemeClr val="accent1"/>
              </a:buClr>
              <a:buSzPts val="1400"/>
              <a:buFont typeface="Barlow Medium"/>
              <a:buChar char="●"/>
            </a:pPr>
            <a:endParaRPr lang="fr-FR">
              <a:latin typeface="Barlow Medium"/>
              <a:ea typeface="Barlow Medium"/>
              <a:cs typeface="Barlow Medium"/>
              <a:sym typeface="Barlow Medium"/>
            </a:endParaRPr>
          </a:p>
          <a:p>
            <a:pPr marL="457200" lvl="0" indent="-317500" algn="l" rtl="0">
              <a:lnSpc>
                <a:spcPct val="115000"/>
              </a:lnSpc>
              <a:spcBef>
                <a:spcPts val="0"/>
              </a:spcBef>
              <a:spcAft>
                <a:spcPts val="0"/>
              </a:spcAft>
              <a:buClr>
                <a:schemeClr val="accent1"/>
              </a:buClr>
              <a:buSzPts val="1400"/>
              <a:buFont typeface="Barlow Medium"/>
              <a:buChar char="●"/>
            </a:pPr>
            <a:r>
              <a:rPr lang="fr-FR">
                <a:latin typeface="Barlow Medium"/>
                <a:ea typeface="Barlow Medium"/>
                <a:cs typeface="Barlow Medium"/>
                <a:sym typeface="Barlow Medium"/>
              </a:rPr>
              <a:t>Discipline, Formation, Règles (Charte, Sensibilisation, et Formation)</a:t>
            </a:r>
          </a:p>
          <a:p>
            <a:pPr marL="457200" lvl="0" indent="-317500" algn="l" rtl="0">
              <a:lnSpc>
                <a:spcPct val="115000"/>
              </a:lnSpc>
              <a:spcBef>
                <a:spcPts val="0"/>
              </a:spcBef>
              <a:spcAft>
                <a:spcPts val="0"/>
              </a:spcAft>
              <a:buClr>
                <a:schemeClr val="accent1"/>
              </a:buClr>
              <a:buSzPts val="1400"/>
              <a:buFont typeface="Barlow Medium"/>
              <a:buChar char="●"/>
            </a:pPr>
            <a:endParaRPr lang="fr-FR">
              <a:latin typeface="Barlow Medium"/>
              <a:ea typeface="Barlow Medium"/>
              <a:cs typeface="Barlow Medium"/>
              <a:sym typeface="Barlow Medium"/>
            </a:endParaRPr>
          </a:p>
          <a:p>
            <a:pPr marL="457200" lvl="0" indent="-317500" algn="l" rtl="0">
              <a:lnSpc>
                <a:spcPct val="115000"/>
              </a:lnSpc>
              <a:spcBef>
                <a:spcPts val="0"/>
              </a:spcBef>
              <a:spcAft>
                <a:spcPts val="0"/>
              </a:spcAft>
              <a:buClr>
                <a:schemeClr val="accent1"/>
              </a:buClr>
              <a:buSzPts val="1400"/>
              <a:buFont typeface="Barlow Medium"/>
              <a:buChar char="●"/>
            </a:pPr>
            <a:endParaRPr lang="fr-FR">
              <a:latin typeface="Barlow Medium"/>
              <a:ea typeface="Barlow Medium"/>
              <a:cs typeface="Barlow Medium"/>
              <a:sym typeface="Barlow Medium"/>
            </a:endParaRPr>
          </a:p>
          <a:p>
            <a:pPr marL="457200" lvl="0" indent="-317500" algn="l" rtl="0">
              <a:lnSpc>
                <a:spcPct val="115000"/>
              </a:lnSpc>
              <a:spcBef>
                <a:spcPts val="0"/>
              </a:spcBef>
              <a:spcAft>
                <a:spcPts val="0"/>
              </a:spcAft>
              <a:buClr>
                <a:schemeClr val="accent1"/>
              </a:buClr>
              <a:buSzPts val="1400"/>
              <a:buFont typeface="Barlow Medium"/>
              <a:buChar char="●"/>
            </a:pPr>
            <a:endParaRPr lang="fr-FR">
              <a:latin typeface="Barlow Medium"/>
              <a:ea typeface="Barlow Medium"/>
              <a:cs typeface="Barlow Medium"/>
              <a:sym typeface="Barlow Medium"/>
            </a:endParaRPr>
          </a:p>
          <a:p>
            <a:pPr marL="457200" lvl="0" indent="-317500" algn="l" rtl="0">
              <a:lnSpc>
                <a:spcPct val="115000"/>
              </a:lnSpc>
              <a:spcBef>
                <a:spcPts val="0"/>
              </a:spcBef>
              <a:spcAft>
                <a:spcPts val="0"/>
              </a:spcAft>
              <a:buClr>
                <a:schemeClr val="accent1"/>
              </a:buClr>
              <a:buSzPts val="1400"/>
              <a:buFont typeface="Barlow Medium"/>
              <a:buChar char="●"/>
            </a:pPr>
            <a:endParaRPr>
              <a:latin typeface="Barlow Medium"/>
              <a:ea typeface="Barlow Medium"/>
              <a:cs typeface="Barlow Medium"/>
              <a:sym typeface="Barlow Medium"/>
            </a:endParaRPr>
          </a:p>
        </p:txBody>
      </p:sp>
      <p:sp>
        <p:nvSpPr>
          <p:cNvPr id="10" name="Google Shape;5143;p68">
            <a:extLst>
              <a:ext uri="{FF2B5EF4-FFF2-40B4-BE49-F238E27FC236}">
                <a16:creationId xmlns:a16="http://schemas.microsoft.com/office/drawing/2014/main" id="{9551E56F-0EA8-3109-49A6-1AF6AB5A73E5}"/>
              </a:ext>
            </a:extLst>
          </p:cNvPr>
          <p:cNvSpPr txBox="1"/>
          <p:nvPr/>
        </p:nvSpPr>
        <p:spPr>
          <a:xfrm>
            <a:off x="2380499" y="3001800"/>
            <a:ext cx="2649257" cy="4272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fr-FR" sz="2000" b="1">
                <a:solidFill>
                  <a:srgbClr val="E5F2FC"/>
                </a:solidFill>
                <a:latin typeface="Asap SemiBold"/>
                <a:ea typeface="Asap SemiBold"/>
                <a:cs typeface="Asap SemiBold"/>
                <a:sym typeface="Asap SemiBold"/>
              </a:rPr>
              <a:t>Deux Problèmes Majeur </a:t>
            </a:r>
          </a:p>
        </p:txBody>
      </p:sp>
      <p:sp>
        <p:nvSpPr>
          <p:cNvPr id="11" name="Google Shape;5144;p68">
            <a:extLst>
              <a:ext uri="{FF2B5EF4-FFF2-40B4-BE49-F238E27FC236}">
                <a16:creationId xmlns:a16="http://schemas.microsoft.com/office/drawing/2014/main" id="{C8B13081-8A20-CBC4-94EA-BE7CAA7425D8}"/>
              </a:ext>
            </a:extLst>
          </p:cNvPr>
          <p:cNvSpPr txBox="1"/>
          <p:nvPr/>
        </p:nvSpPr>
        <p:spPr>
          <a:xfrm>
            <a:off x="6600378" y="2894217"/>
            <a:ext cx="3211123" cy="4272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fr-FR" sz="2000" b="1">
                <a:solidFill>
                  <a:srgbClr val="E5F2FC"/>
                </a:solidFill>
                <a:latin typeface="Asap SemiBold"/>
                <a:ea typeface="Asap SemiBold"/>
                <a:cs typeface="Asap SemiBold"/>
                <a:sym typeface="Asap SemiBold"/>
              </a:rPr>
              <a:t>Deux Solutions </a:t>
            </a:r>
          </a:p>
          <a:p>
            <a:pPr marL="0" lvl="0" indent="0" algn="l" rtl="0">
              <a:lnSpc>
                <a:spcPct val="115000"/>
              </a:lnSpc>
              <a:spcBef>
                <a:spcPts val="0"/>
              </a:spcBef>
              <a:spcAft>
                <a:spcPts val="0"/>
              </a:spcAft>
              <a:buNone/>
            </a:pPr>
            <a:r>
              <a:rPr lang="fr-FR" sz="2000" b="1">
                <a:solidFill>
                  <a:srgbClr val="E5F2FC"/>
                </a:solidFill>
                <a:latin typeface="Asap SemiBold"/>
                <a:ea typeface="Asap SemiBold"/>
                <a:cs typeface="Asap SemiBold"/>
                <a:sym typeface="Asap SemiBold"/>
              </a:rPr>
              <a:t>Majeur </a:t>
            </a:r>
          </a:p>
        </p:txBody>
      </p:sp>
    </p:spTree>
    <p:extLst>
      <p:ext uri="{BB962C8B-B14F-4D97-AF65-F5344CB8AC3E}">
        <p14:creationId xmlns:p14="http://schemas.microsoft.com/office/powerpoint/2010/main" val="273719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B31F1-B8F0-D2AA-3277-4CF14F3116C9}"/>
              </a:ext>
            </a:extLst>
          </p:cNvPr>
          <p:cNvSpPr>
            <a:spLocks noGrp="1"/>
          </p:cNvSpPr>
          <p:nvPr>
            <p:ph type="title"/>
          </p:nvPr>
        </p:nvSpPr>
        <p:spPr/>
        <p:txBody>
          <a:bodyPr/>
          <a:lstStyle/>
          <a:p>
            <a:r>
              <a:rPr lang="fr-FR"/>
              <a:t>Une qualité douteuse hors technologie</a:t>
            </a:r>
          </a:p>
        </p:txBody>
      </p:sp>
      <p:sp>
        <p:nvSpPr>
          <p:cNvPr id="3" name="Espace réservé du contenu 2">
            <a:extLst>
              <a:ext uri="{FF2B5EF4-FFF2-40B4-BE49-F238E27FC236}">
                <a16:creationId xmlns:a16="http://schemas.microsoft.com/office/drawing/2014/main" id="{FCBE00E7-959C-0963-F6CB-E44522A66998}"/>
              </a:ext>
            </a:extLst>
          </p:cNvPr>
          <p:cNvSpPr>
            <a:spLocks noGrp="1"/>
          </p:cNvSpPr>
          <p:nvPr>
            <p:ph idx="1"/>
          </p:nvPr>
        </p:nvSpPr>
        <p:spPr/>
        <p:txBody>
          <a:bodyPr/>
          <a:lstStyle/>
          <a:p>
            <a:r>
              <a:rPr lang="fr-FR"/>
              <a:t>Un relationnel médiocre ( Vocabulaire trop technique et accueil téléphonique mauvais)</a:t>
            </a:r>
          </a:p>
          <a:p>
            <a:r>
              <a:rPr lang="fr-FR"/>
              <a:t>Sécurité : diffusion de mot de passe </a:t>
            </a:r>
          </a:p>
          <a:p>
            <a:r>
              <a:rPr lang="fr-FR"/>
              <a:t>Réactivité trop lente </a:t>
            </a:r>
          </a:p>
          <a:p>
            <a:r>
              <a:rPr lang="fr-FR"/>
              <a:t>Apprendre a utilisé les nouveaux outils attribués</a:t>
            </a:r>
          </a:p>
          <a:p>
            <a:endParaRPr lang="fr-FR"/>
          </a:p>
          <a:p>
            <a:r>
              <a:rPr lang="fr-FR" b="1"/>
              <a:t>Une solution pour aider et soutenir avec les autres aides  : Une charte</a:t>
            </a:r>
            <a:r>
              <a:rPr lang="fr-FR"/>
              <a:t> </a:t>
            </a:r>
            <a:r>
              <a:rPr lang="fr-FR" b="1"/>
              <a:t>Qualité et Service ( Plus d’info dans la page approprié) ! </a:t>
            </a:r>
            <a:endParaRPr lang="fr-FR"/>
          </a:p>
          <a:p>
            <a:endParaRPr lang="fr-FR"/>
          </a:p>
          <a:p>
            <a:endParaRPr lang="fr-FR"/>
          </a:p>
        </p:txBody>
      </p:sp>
    </p:spTree>
    <p:extLst>
      <p:ext uri="{BB962C8B-B14F-4D97-AF65-F5344CB8AC3E}">
        <p14:creationId xmlns:p14="http://schemas.microsoft.com/office/powerpoint/2010/main" val="120271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26A66-305C-F4D4-C113-A3922BEE8DAC}"/>
              </a:ext>
            </a:extLst>
          </p:cNvPr>
          <p:cNvSpPr>
            <a:spLocks noGrp="1"/>
          </p:cNvSpPr>
          <p:nvPr>
            <p:ph type="title"/>
          </p:nvPr>
        </p:nvSpPr>
        <p:spPr/>
        <p:txBody>
          <a:bodyPr/>
          <a:lstStyle/>
          <a:p>
            <a:r>
              <a:rPr lang="fr-FR"/>
              <a:t>Pourquoi Ces Solutions ? </a:t>
            </a:r>
          </a:p>
        </p:txBody>
      </p:sp>
      <p:sp>
        <p:nvSpPr>
          <p:cNvPr id="3" name="Espace réservé du contenu 2">
            <a:extLst>
              <a:ext uri="{FF2B5EF4-FFF2-40B4-BE49-F238E27FC236}">
                <a16:creationId xmlns:a16="http://schemas.microsoft.com/office/drawing/2014/main" id="{62AA5B19-6FE4-8174-6867-86A0C02844C9}"/>
              </a:ext>
            </a:extLst>
          </p:cNvPr>
          <p:cNvSpPr>
            <a:spLocks noGrp="1"/>
          </p:cNvSpPr>
          <p:nvPr>
            <p:ph idx="1"/>
          </p:nvPr>
        </p:nvSpPr>
        <p:spPr/>
        <p:txBody>
          <a:bodyPr/>
          <a:lstStyle/>
          <a:p>
            <a:r>
              <a:rPr lang="fr-FR" err="1"/>
              <a:t>SonarQube</a:t>
            </a:r>
            <a:r>
              <a:rPr lang="fr-FR"/>
              <a:t> : Permet d’uniformiser le code, de détecter les erreurs (de sécurité notamment), le non-respect des conventions de nommages et donc la qualité générale </a:t>
            </a:r>
          </a:p>
          <a:p>
            <a:r>
              <a:rPr lang="fr-FR"/>
              <a:t>GLPI : Permet d’aider le service support sur plusieurs niveau (Visualisation du parc, </a:t>
            </a:r>
            <a:r>
              <a:rPr lang="fr-FR" err="1"/>
              <a:t>Ticketing</a:t>
            </a:r>
            <a:r>
              <a:rPr lang="fr-FR"/>
              <a:t>, Gestion de priorité et des logiciel/Licence)</a:t>
            </a:r>
          </a:p>
          <a:p>
            <a:r>
              <a:rPr lang="fr-FR"/>
              <a:t>Docker : Permet d’aider d’uniformiser les environnements de travails, de les installer facilement et facilité les dépendances</a:t>
            </a:r>
          </a:p>
        </p:txBody>
      </p:sp>
    </p:spTree>
    <p:extLst>
      <p:ext uri="{BB962C8B-B14F-4D97-AF65-F5344CB8AC3E}">
        <p14:creationId xmlns:p14="http://schemas.microsoft.com/office/powerpoint/2010/main" val="1004681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85BFA77-1577-3301-E696-763ACE47042D}"/>
              </a:ext>
            </a:extLst>
          </p:cNvPr>
          <p:cNvPicPr>
            <a:picLocks noChangeAspect="1"/>
          </p:cNvPicPr>
          <p:nvPr/>
        </p:nvPicPr>
        <p:blipFill>
          <a:blip r:embed="rId2"/>
          <a:stretch>
            <a:fillRect/>
          </a:stretch>
        </p:blipFill>
        <p:spPr>
          <a:xfrm flipV="1">
            <a:off x="11240639" y="0"/>
            <a:ext cx="951359" cy="6858000"/>
          </a:xfrm>
          <a:prstGeom prst="rect">
            <a:avLst/>
          </a:prstGeom>
        </p:spPr>
      </p:pic>
      <p:pic>
        <p:nvPicPr>
          <p:cNvPr id="11" name="Image 10">
            <a:extLst>
              <a:ext uri="{FF2B5EF4-FFF2-40B4-BE49-F238E27FC236}">
                <a16:creationId xmlns:a16="http://schemas.microsoft.com/office/drawing/2014/main" id="{BC92816B-2C52-BADF-EE88-A8EA0AF5B999}"/>
              </a:ext>
            </a:extLst>
          </p:cNvPr>
          <p:cNvPicPr>
            <a:picLocks noChangeAspect="1"/>
          </p:cNvPicPr>
          <p:nvPr/>
        </p:nvPicPr>
        <p:blipFill>
          <a:blip r:embed="rId3"/>
          <a:stretch>
            <a:fillRect/>
          </a:stretch>
        </p:blipFill>
        <p:spPr>
          <a:xfrm flipV="1">
            <a:off x="0" y="0"/>
            <a:ext cx="951359" cy="6858000"/>
          </a:xfrm>
          <a:prstGeom prst="rect">
            <a:avLst/>
          </a:prstGeom>
        </p:spPr>
      </p:pic>
      <p:pic>
        <p:nvPicPr>
          <p:cNvPr id="8" name="Espace réservé du contenu 7" descr="Une image contenant texte, capture d’écran, logiciel, Logiciel multimédia&#10;&#10;Description générée automatiquement">
            <a:extLst>
              <a:ext uri="{FF2B5EF4-FFF2-40B4-BE49-F238E27FC236}">
                <a16:creationId xmlns:a16="http://schemas.microsoft.com/office/drawing/2014/main" id="{FEA75D2F-E101-4084-A7CF-943D6D19D08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51359" y="0"/>
            <a:ext cx="10289281" cy="6858000"/>
          </a:xfrm>
        </p:spPr>
      </p:pic>
      <p:sp>
        <p:nvSpPr>
          <p:cNvPr id="3" name="Rectangle : coins arrondis 2">
            <a:extLst>
              <a:ext uri="{FF2B5EF4-FFF2-40B4-BE49-F238E27FC236}">
                <a16:creationId xmlns:a16="http://schemas.microsoft.com/office/drawing/2014/main" id="{01750DE8-C61A-87F6-963B-4B09B3BB3389}"/>
              </a:ext>
            </a:extLst>
          </p:cNvPr>
          <p:cNvSpPr/>
          <p:nvPr/>
        </p:nvSpPr>
        <p:spPr>
          <a:xfrm>
            <a:off x="-573579" y="5325628"/>
            <a:ext cx="9684327" cy="952107"/>
          </a:xfrm>
          <a:prstGeom prst="roundRect">
            <a:avLst>
              <a:gd name="adj" fmla="val 50000"/>
            </a:avLst>
          </a:prstGeom>
          <a:blipFill dpi="0" rotWithShape="1">
            <a:blip r:embed="rId5"/>
            <a:srcRect/>
            <a:tile tx="0" ty="0" sx="100000" sy="100000" flip="none" algn="tl"/>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E2C286A-0FEE-A910-E1CC-D76072AE1BB6}"/>
              </a:ext>
            </a:extLst>
          </p:cNvPr>
          <p:cNvSpPr>
            <a:spLocks noGrp="1"/>
          </p:cNvSpPr>
          <p:nvPr>
            <p:ph type="title"/>
          </p:nvPr>
        </p:nvSpPr>
        <p:spPr>
          <a:xfrm>
            <a:off x="838199" y="5172279"/>
            <a:ext cx="10515600" cy="1325563"/>
          </a:xfrm>
        </p:spPr>
        <p:txBody>
          <a:bodyPr/>
          <a:lstStyle/>
          <a:p>
            <a:r>
              <a:rPr lang="fr-FR" b="1"/>
              <a:t>Gestion des incidents (ITIL, GLPI)</a:t>
            </a:r>
          </a:p>
        </p:txBody>
      </p:sp>
    </p:spTree>
    <p:extLst>
      <p:ext uri="{BB962C8B-B14F-4D97-AF65-F5344CB8AC3E}">
        <p14:creationId xmlns:p14="http://schemas.microsoft.com/office/powerpoint/2010/main" val="3024253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465A0E6F-701A-5627-57C9-B58450785B8C}"/>
              </a:ext>
            </a:extLst>
          </p:cNvPr>
          <p:cNvSpPr/>
          <p:nvPr/>
        </p:nvSpPr>
        <p:spPr>
          <a:xfrm>
            <a:off x="0" y="302137"/>
            <a:ext cx="4104000" cy="2232000"/>
          </a:xfrm>
          <a:prstGeom prst="roundRect">
            <a:avLst>
              <a:gd name="adj" fmla="val 50000"/>
            </a:avLst>
          </a:prstGeom>
          <a:solidFill>
            <a:srgbClr val="00084D"/>
          </a:solidFill>
          <a:ln>
            <a:noFill/>
          </a:ln>
          <a:effectLst>
            <a:outerShdw blurRad="50800" dist="38100" dir="13500000" algn="br" rotWithShape="0">
              <a:prstClr val="black">
                <a:alpha val="40000"/>
              </a:prstClr>
            </a:outerShdw>
          </a:effectLst>
          <a:scene3d>
            <a:camera prst="isometricOffAxis1Right"/>
            <a:lightRig rig="threePt" dir="t"/>
          </a:scene3d>
          <a:sp3d prstMaterial="clear"/>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9668EA6A-82AF-0121-1E53-44ABED3AE2C5}"/>
              </a:ext>
            </a:extLst>
          </p:cNvPr>
          <p:cNvSpPr/>
          <p:nvPr/>
        </p:nvSpPr>
        <p:spPr>
          <a:xfrm>
            <a:off x="4053565" y="248195"/>
            <a:ext cx="4084863" cy="2318820"/>
          </a:xfrm>
          <a:prstGeom prst="roundRect">
            <a:avLst>
              <a:gd name="adj" fmla="val 50000"/>
            </a:avLst>
          </a:prstGeom>
          <a:solidFill>
            <a:srgbClr val="00A5F4"/>
          </a:solidFill>
          <a:ln>
            <a:noFill/>
          </a:ln>
          <a:effectLst>
            <a:outerShdw blurRad="50800" dist="38100" dir="13500000" algn="br" rotWithShape="0">
              <a:prstClr val="black">
                <a:alpha val="40000"/>
              </a:prstClr>
            </a:outerShdw>
          </a:effectLst>
          <a:scene3d>
            <a:camera prst="isometricOffAxis1Right"/>
            <a:lightRig rig="threePt" dir="t"/>
          </a:scene3d>
          <a:sp3d prstMaterial="clear"/>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E6CE9736-895A-52F4-0DF0-162BBAA898AB}"/>
              </a:ext>
            </a:extLst>
          </p:cNvPr>
          <p:cNvSpPr/>
          <p:nvPr/>
        </p:nvSpPr>
        <p:spPr>
          <a:xfrm>
            <a:off x="8118902" y="248195"/>
            <a:ext cx="4084863" cy="2318820"/>
          </a:xfrm>
          <a:prstGeom prst="roundRect">
            <a:avLst>
              <a:gd name="adj" fmla="val 50000"/>
            </a:avLst>
          </a:prstGeom>
          <a:solidFill>
            <a:srgbClr val="023341"/>
          </a:solidFill>
          <a:ln>
            <a:noFill/>
          </a:ln>
          <a:effectLst>
            <a:outerShdw blurRad="50800" dist="38100" dir="13500000" algn="br" rotWithShape="0">
              <a:prstClr val="black">
                <a:alpha val="40000"/>
              </a:prstClr>
            </a:outerShdw>
          </a:effectLst>
          <a:scene3d>
            <a:camera prst="isometricOffAxis1Right"/>
            <a:lightRig rig="balanced" dir="t"/>
          </a:scene3d>
          <a:sp3d prstMaterial="clear"/>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descr="Une image contenant Graphique, Police, logo, conception&#10;&#10;Description générée automatiquement">
            <a:extLst>
              <a:ext uri="{FF2B5EF4-FFF2-40B4-BE49-F238E27FC236}">
                <a16:creationId xmlns:a16="http://schemas.microsoft.com/office/drawing/2014/main" id="{6175840F-8A52-2BF3-3633-684523CBB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67" y="879435"/>
            <a:ext cx="3600139" cy="900035"/>
          </a:xfrm>
          <a:prstGeom prst="rect">
            <a:avLst/>
          </a:prstGeom>
          <a:scene3d>
            <a:camera prst="isometricOffAxis1Right"/>
            <a:lightRig rig="threePt" dir="t"/>
          </a:scene3d>
        </p:spPr>
      </p:pic>
      <p:sp>
        <p:nvSpPr>
          <p:cNvPr id="32" name="ZoneTexte 31">
            <a:extLst>
              <a:ext uri="{FF2B5EF4-FFF2-40B4-BE49-F238E27FC236}">
                <a16:creationId xmlns:a16="http://schemas.microsoft.com/office/drawing/2014/main" id="{AE058BA0-4747-372A-C204-0F4B665CD481}"/>
              </a:ext>
            </a:extLst>
          </p:cNvPr>
          <p:cNvSpPr txBox="1"/>
          <p:nvPr/>
        </p:nvSpPr>
        <p:spPr>
          <a:xfrm>
            <a:off x="0" y="2781109"/>
            <a:ext cx="4053566" cy="646331"/>
          </a:xfrm>
          <a:prstGeom prst="rect">
            <a:avLst/>
          </a:prstGeom>
          <a:noFill/>
        </p:spPr>
        <p:txBody>
          <a:bodyPr wrap="square" rtlCol="0">
            <a:spAutoFit/>
          </a:bodyPr>
          <a:lstStyle/>
          <a:p>
            <a:r>
              <a:rPr lang="fr-FR"/>
              <a:t>- Hébergement et déploiement de GLPI et </a:t>
            </a:r>
            <a:r>
              <a:rPr lang="fr-FR" err="1"/>
              <a:t>MariaDB</a:t>
            </a:r>
            <a:r>
              <a:rPr lang="fr-FR"/>
              <a:t> facile et optimisé</a:t>
            </a:r>
          </a:p>
        </p:txBody>
      </p:sp>
      <p:sp>
        <p:nvSpPr>
          <p:cNvPr id="33" name="ZoneTexte 32">
            <a:extLst>
              <a:ext uri="{FF2B5EF4-FFF2-40B4-BE49-F238E27FC236}">
                <a16:creationId xmlns:a16="http://schemas.microsoft.com/office/drawing/2014/main" id="{23B3BFB8-356C-A617-7B52-9FB94F43C250}"/>
              </a:ext>
            </a:extLst>
          </p:cNvPr>
          <p:cNvSpPr txBox="1"/>
          <p:nvPr/>
        </p:nvSpPr>
        <p:spPr>
          <a:xfrm>
            <a:off x="4053565" y="2781109"/>
            <a:ext cx="4084861" cy="646331"/>
          </a:xfrm>
          <a:prstGeom prst="rect">
            <a:avLst/>
          </a:prstGeom>
          <a:noFill/>
        </p:spPr>
        <p:txBody>
          <a:bodyPr wrap="square" rtlCol="0">
            <a:spAutoFit/>
          </a:bodyPr>
          <a:lstStyle/>
          <a:p>
            <a:r>
              <a:rPr lang="fr-FR"/>
              <a:t>- Gestion pratique et complète de ticket et gestion d’entreprise </a:t>
            </a:r>
          </a:p>
        </p:txBody>
      </p:sp>
      <p:sp>
        <p:nvSpPr>
          <p:cNvPr id="34" name="ZoneTexte 33">
            <a:extLst>
              <a:ext uri="{FF2B5EF4-FFF2-40B4-BE49-F238E27FC236}">
                <a16:creationId xmlns:a16="http://schemas.microsoft.com/office/drawing/2014/main" id="{56A2D1AF-1239-7554-D825-BDAACFA679E6}"/>
              </a:ext>
            </a:extLst>
          </p:cNvPr>
          <p:cNvSpPr txBox="1"/>
          <p:nvPr/>
        </p:nvSpPr>
        <p:spPr>
          <a:xfrm>
            <a:off x="8138429" y="2778374"/>
            <a:ext cx="4053571" cy="646331"/>
          </a:xfrm>
          <a:prstGeom prst="rect">
            <a:avLst/>
          </a:prstGeom>
          <a:noFill/>
        </p:spPr>
        <p:txBody>
          <a:bodyPr wrap="square" rtlCol="0">
            <a:spAutoFit/>
          </a:bodyPr>
          <a:lstStyle/>
          <a:p>
            <a:r>
              <a:rPr lang="fr-FR"/>
              <a:t>- Gestion du stockage automatique, données persistantes </a:t>
            </a:r>
          </a:p>
        </p:txBody>
      </p:sp>
      <p:pic>
        <p:nvPicPr>
          <p:cNvPr id="41" name="Image 40">
            <a:extLst>
              <a:ext uri="{FF2B5EF4-FFF2-40B4-BE49-F238E27FC236}">
                <a16:creationId xmlns:a16="http://schemas.microsoft.com/office/drawing/2014/main" id="{CE7A7552-9906-E572-AE15-EC2078082E3E}"/>
              </a:ext>
            </a:extLst>
          </p:cNvPr>
          <p:cNvPicPr>
            <a:picLocks noChangeAspect="1"/>
          </p:cNvPicPr>
          <p:nvPr/>
        </p:nvPicPr>
        <p:blipFill>
          <a:blip r:embed="rId4"/>
          <a:stretch>
            <a:fillRect/>
          </a:stretch>
        </p:blipFill>
        <p:spPr>
          <a:xfrm>
            <a:off x="4903690" y="941678"/>
            <a:ext cx="2384613" cy="1019422"/>
          </a:xfrm>
          <a:prstGeom prst="rect">
            <a:avLst/>
          </a:prstGeom>
          <a:scene3d>
            <a:camera prst="isometricOffAxis1Right"/>
            <a:lightRig rig="threePt" dir="t"/>
          </a:scene3d>
        </p:spPr>
      </p:pic>
      <p:pic>
        <p:nvPicPr>
          <p:cNvPr id="17" name="Image 16">
            <a:extLst>
              <a:ext uri="{FF2B5EF4-FFF2-40B4-BE49-F238E27FC236}">
                <a16:creationId xmlns:a16="http://schemas.microsoft.com/office/drawing/2014/main" id="{F61B867A-336D-27E2-88CB-6746F2440D68}"/>
              </a:ext>
            </a:extLst>
          </p:cNvPr>
          <p:cNvPicPr>
            <a:picLocks noChangeAspect="1"/>
          </p:cNvPicPr>
          <p:nvPr/>
        </p:nvPicPr>
        <p:blipFill>
          <a:blip r:embed="rId5"/>
          <a:stretch>
            <a:fillRect/>
          </a:stretch>
        </p:blipFill>
        <p:spPr>
          <a:xfrm>
            <a:off x="-487193" y="-300663"/>
            <a:ext cx="5027951" cy="3354469"/>
          </a:xfrm>
          <a:prstGeom prst="rect">
            <a:avLst/>
          </a:prstGeom>
          <a:scene3d>
            <a:camera prst="isometricOffAxis1Right"/>
            <a:lightRig rig="threePt" dir="t"/>
          </a:scene3d>
          <a:sp3d prstMaterial="matte"/>
        </p:spPr>
      </p:pic>
    </p:spTree>
    <p:extLst>
      <p:ext uri="{BB962C8B-B14F-4D97-AF65-F5344CB8AC3E}">
        <p14:creationId xmlns:p14="http://schemas.microsoft.com/office/powerpoint/2010/main" val="3044489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81995-5E1E-2B02-0B85-03BC5DD857F8}"/>
              </a:ext>
            </a:extLst>
          </p:cNvPr>
          <p:cNvSpPr>
            <a:spLocks noGrp="1"/>
          </p:cNvSpPr>
          <p:nvPr>
            <p:ph type="title"/>
          </p:nvPr>
        </p:nvSpPr>
        <p:spPr>
          <a:xfrm>
            <a:off x="440635" y="-231223"/>
            <a:ext cx="10515600" cy="1325563"/>
          </a:xfrm>
        </p:spPr>
        <p:txBody>
          <a:bodyPr/>
          <a:lstStyle/>
          <a:p>
            <a:r>
              <a:rPr lang="fr-FR" b="1"/>
              <a:t>Organisation du service informatique</a:t>
            </a:r>
          </a:p>
        </p:txBody>
      </p:sp>
      <p:graphicFrame>
        <p:nvGraphicFramePr>
          <p:cNvPr id="6" name="Tableau 5">
            <a:extLst>
              <a:ext uri="{FF2B5EF4-FFF2-40B4-BE49-F238E27FC236}">
                <a16:creationId xmlns:a16="http://schemas.microsoft.com/office/drawing/2014/main" id="{205B9DE5-D83A-4168-91FA-C69BDA251600}"/>
              </a:ext>
            </a:extLst>
          </p:cNvPr>
          <p:cNvGraphicFramePr>
            <a:graphicFrameLocks noGrp="1"/>
          </p:cNvGraphicFramePr>
          <p:nvPr>
            <p:extLst>
              <p:ext uri="{D42A27DB-BD31-4B8C-83A1-F6EECF244321}">
                <p14:modId xmlns:p14="http://schemas.microsoft.com/office/powerpoint/2010/main" val="198092068"/>
              </p:ext>
            </p:extLst>
          </p:nvPr>
        </p:nvGraphicFramePr>
        <p:xfrm>
          <a:off x="549965" y="786770"/>
          <a:ext cx="11092070" cy="6035040"/>
        </p:xfrm>
        <a:graphic>
          <a:graphicData uri="http://schemas.openxmlformats.org/drawingml/2006/table">
            <a:tbl>
              <a:tblPr firstRow="1" bandRow="1">
                <a:effectLst>
                  <a:outerShdw blurRad="63500" sx="102000" sy="102000" algn="ctr" rotWithShape="0">
                    <a:prstClr val="black">
                      <a:alpha val="40000"/>
                    </a:prstClr>
                  </a:outerShdw>
                </a:effectLst>
                <a:tableStyleId>{073A0DAA-6AF3-43AB-8588-CEC1D06C72B9}</a:tableStyleId>
              </a:tblPr>
              <a:tblGrid>
                <a:gridCol w="5546035">
                  <a:extLst>
                    <a:ext uri="{9D8B030D-6E8A-4147-A177-3AD203B41FA5}">
                      <a16:colId xmlns:a16="http://schemas.microsoft.com/office/drawing/2014/main" val="534918278"/>
                    </a:ext>
                  </a:extLst>
                </a:gridCol>
                <a:gridCol w="5546035">
                  <a:extLst>
                    <a:ext uri="{9D8B030D-6E8A-4147-A177-3AD203B41FA5}">
                      <a16:colId xmlns:a16="http://schemas.microsoft.com/office/drawing/2014/main" val="1962905948"/>
                    </a:ext>
                  </a:extLst>
                </a:gridCol>
              </a:tblGrid>
              <a:tr h="695373">
                <a:tc>
                  <a:txBody>
                    <a:bodyPr/>
                    <a:lstStyle/>
                    <a:p>
                      <a:pPr lvl="0" algn="ctr"/>
                      <a:endParaRPr lang="fr-FR" sz="2400"/>
                    </a:p>
                    <a:p>
                      <a:pPr lvl="0" algn="ctr"/>
                      <a:r>
                        <a:rPr lang="fr-FR" sz="2400"/>
                        <a:t>Rôle</a:t>
                      </a:r>
                    </a:p>
                  </a:txBody>
                  <a:tcPr/>
                </a:tc>
                <a:tc>
                  <a:txBody>
                    <a:bodyPr/>
                    <a:lstStyle/>
                    <a:p>
                      <a:pPr algn="ctr"/>
                      <a:endParaRPr lang="fr-FR"/>
                    </a:p>
                    <a:p>
                      <a:pPr algn="ctr"/>
                      <a:r>
                        <a:rPr lang="fr-FR" sz="2400"/>
                        <a:t>Objectif</a:t>
                      </a:r>
                    </a:p>
                  </a:txBody>
                  <a:tcPr/>
                </a:tc>
                <a:extLst>
                  <a:ext uri="{0D108BD9-81ED-4DB2-BD59-A6C34878D82A}">
                    <a16:rowId xmlns:a16="http://schemas.microsoft.com/office/drawing/2014/main" val="3396323790"/>
                  </a:ext>
                </a:extLst>
              </a:tr>
              <a:tr h="1004427">
                <a:tc>
                  <a:txBody>
                    <a:bodyPr/>
                    <a:lstStyle/>
                    <a:p>
                      <a:pPr algn="ctr"/>
                      <a:endParaRPr lang="fr-FR"/>
                    </a:p>
                    <a:p>
                      <a:pPr algn="ctr"/>
                      <a:r>
                        <a:rPr lang="fr-FR" sz="2400" b="1"/>
                        <a:t>Responsable SI </a:t>
                      </a:r>
                    </a:p>
                  </a:txBody>
                  <a:tcPr/>
                </a:tc>
                <a:tc>
                  <a:txBody>
                    <a:bodyPr/>
                    <a:lstStyle/>
                    <a:p>
                      <a:r>
                        <a:rPr lang="fr-FR" sz="2400"/>
                        <a:t>Supervision des opérations IT, sécurité, conformité, La stratégie et la mise en œuvre des services </a:t>
                      </a:r>
                    </a:p>
                  </a:txBody>
                  <a:tcPr/>
                </a:tc>
                <a:extLst>
                  <a:ext uri="{0D108BD9-81ED-4DB2-BD59-A6C34878D82A}">
                    <a16:rowId xmlns:a16="http://schemas.microsoft.com/office/drawing/2014/main" val="1824098537"/>
                  </a:ext>
                </a:extLst>
              </a:tr>
              <a:tr h="695373">
                <a:tc>
                  <a:txBody>
                    <a:bodyPr/>
                    <a:lstStyle/>
                    <a:p>
                      <a:endParaRPr lang="fr-FR"/>
                    </a:p>
                    <a:p>
                      <a:pPr algn="ctr"/>
                      <a:r>
                        <a:rPr lang="fr-FR" sz="2400" b="1"/>
                        <a:t>Techniciens Support</a:t>
                      </a:r>
                      <a:endParaRPr lang="fr-FR" sz="2400"/>
                    </a:p>
                  </a:txBody>
                  <a:tcPr/>
                </a:tc>
                <a:tc>
                  <a:txBody>
                    <a:bodyPr/>
                    <a:lstStyle/>
                    <a:p>
                      <a:r>
                        <a:rPr lang="fr-FR" sz="2400"/>
                        <a:t>Gestion des incidents et des demandes. ( Ticket, GLPI )</a:t>
                      </a:r>
                    </a:p>
                  </a:txBody>
                  <a:tcPr/>
                </a:tc>
                <a:extLst>
                  <a:ext uri="{0D108BD9-81ED-4DB2-BD59-A6C34878D82A}">
                    <a16:rowId xmlns:a16="http://schemas.microsoft.com/office/drawing/2014/main" val="1617826124"/>
                  </a:ext>
                </a:extLst>
              </a:tr>
              <a:tr h="1004427">
                <a:tc>
                  <a:txBody>
                    <a:bodyPr/>
                    <a:lstStyle/>
                    <a:p>
                      <a:pPr algn="ctr"/>
                      <a:endParaRPr lang="fr-FR" sz="2400"/>
                    </a:p>
                    <a:p>
                      <a:pPr algn="ctr"/>
                      <a:r>
                        <a:rPr lang="fr-FR" sz="2400" b="1"/>
                        <a:t>Développeurs</a:t>
                      </a:r>
                    </a:p>
                  </a:txBody>
                  <a:tcPr/>
                </a:tc>
                <a:tc>
                  <a:txBody>
                    <a:bodyPr/>
                    <a:lstStyle/>
                    <a:p>
                      <a:r>
                        <a:rPr lang="fr-FR" sz="2400"/>
                        <a:t>Gestion des changements et des versions et des logiciel interne(GLPI et SonarQube).</a:t>
                      </a:r>
                    </a:p>
                  </a:txBody>
                  <a:tcPr/>
                </a:tc>
                <a:extLst>
                  <a:ext uri="{0D108BD9-81ED-4DB2-BD59-A6C34878D82A}">
                    <a16:rowId xmlns:a16="http://schemas.microsoft.com/office/drawing/2014/main" val="3586110698"/>
                  </a:ext>
                </a:extLst>
              </a:tr>
              <a:tr h="746177">
                <a:tc>
                  <a:txBody>
                    <a:bodyPr/>
                    <a:lstStyle/>
                    <a:p>
                      <a:pPr algn="ctr"/>
                      <a:endParaRPr lang="fr-FR" sz="2400" b="1"/>
                    </a:p>
                    <a:p>
                      <a:pPr algn="ctr"/>
                      <a:r>
                        <a:rPr lang="fr-FR" sz="2400" b="1"/>
                        <a:t>Administrateurs Systèmes &amp; Réseaux</a:t>
                      </a:r>
                    </a:p>
                  </a:txBody>
                  <a:tcPr/>
                </a:tc>
                <a:tc>
                  <a:txBody>
                    <a:bodyPr/>
                    <a:lstStyle/>
                    <a:p>
                      <a:r>
                        <a:rPr lang="fr-FR" sz="2400" b="0"/>
                        <a:t>Responsables de la disponibilité et de la performance des systèmes et serveurs.</a:t>
                      </a:r>
                    </a:p>
                  </a:txBody>
                  <a:tcPr/>
                </a:tc>
                <a:extLst>
                  <a:ext uri="{0D108BD9-81ED-4DB2-BD59-A6C34878D82A}">
                    <a16:rowId xmlns:a16="http://schemas.microsoft.com/office/drawing/2014/main" val="2484526096"/>
                  </a:ext>
                </a:extLst>
              </a:tr>
              <a:tr h="1004427">
                <a:tc>
                  <a:txBody>
                    <a:bodyPr/>
                    <a:lstStyle/>
                    <a:p>
                      <a:pPr algn="ctr"/>
                      <a:r>
                        <a:rPr lang="fr-FR" sz="2400" b="1"/>
                        <a:t>Référent Qualité</a:t>
                      </a:r>
                    </a:p>
                  </a:txBody>
                  <a:tcPr/>
                </a:tc>
                <a:tc>
                  <a:txBody>
                    <a:bodyPr/>
                    <a:lstStyle/>
                    <a:p>
                      <a:r>
                        <a:rPr lang="fr-FR" sz="2400"/>
                        <a:t>Veille à la qualité des services et à l'amélioration continue et le respect des chartes et mesure mise en place.</a:t>
                      </a:r>
                    </a:p>
                  </a:txBody>
                  <a:tcPr/>
                </a:tc>
                <a:extLst>
                  <a:ext uri="{0D108BD9-81ED-4DB2-BD59-A6C34878D82A}">
                    <a16:rowId xmlns:a16="http://schemas.microsoft.com/office/drawing/2014/main" val="185210874"/>
                  </a:ext>
                </a:extLst>
              </a:tr>
            </a:tbl>
          </a:graphicData>
        </a:graphic>
      </p:graphicFrame>
    </p:spTree>
    <p:extLst>
      <p:ext uri="{BB962C8B-B14F-4D97-AF65-F5344CB8AC3E}">
        <p14:creationId xmlns:p14="http://schemas.microsoft.com/office/powerpoint/2010/main" val="4229885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3F4D6-61A9-AE5A-3BAE-6EA3ECBE359E}"/>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F8A68D93-9B29-F52B-31AD-16667AE44F15}"/>
              </a:ext>
            </a:extLst>
          </p:cNvPr>
          <p:cNvPicPr>
            <a:picLocks noChangeAspect="1"/>
          </p:cNvPicPr>
          <p:nvPr/>
        </p:nvPicPr>
        <p:blipFill>
          <a:blip r:embed="rId2"/>
          <a:stretch>
            <a:fillRect/>
          </a:stretch>
        </p:blipFill>
        <p:spPr>
          <a:xfrm>
            <a:off x="951359" y="0"/>
            <a:ext cx="10289282" cy="6858000"/>
          </a:xfrm>
          <a:prstGeom prst="rect">
            <a:avLst/>
          </a:prstGeom>
        </p:spPr>
      </p:pic>
      <p:pic>
        <p:nvPicPr>
          <p:cNvPr id="6" name="Image 5">
            <a:extLst>
              <a:ext uri="{FF2B5EF4-FFF2-40B4-BE49-F238E27FC236}">
                <a16:creationId xmlns:a16="http://schemas.microsoft.com/office/drawing/2014/main" id="{5DEFBFF8-460D-74EE-338C-B021A11D8259}"/>
              </a:ext>
            </a:extLst>
          </p:cNvPr>
          <p:cNvPicPr>
            <a:picLocks noChangeAspect="1"/>
          </p:cNvPicPr>
          <p:nvPr/>
        </p:nvPicPr>
        <p:blipFill>
          <a:blip r:embed="rId3"/>
          <a:stretch>
            <a:fillRect/>
          </a:stretch>
        </p:blipFill>
        <p:spPr>
          <a:xfrm>
            <a:off x="0" y="0"/>
            <a:ext cx="951358" cy="6858000"/>
          </a:xfrm>
          <a:prstGeom prst="rect">
            <a:avLst/>
          </a:prstGeom>
        </p:spPr>
      </p:pic>
      <p:pic>
        <p:nvPicPr>
          <p:cNvPr id="10" name="Image 9">
            <a:extLst>
              <a:ext uri="{FF2B5EF4-FFF2-40B4-BE49-F238E27FC236}">
                <a16:creationId xmlns:a16="http://schemas.microsoft.com/office/drawing/2014/main" id="{29349B80-7DBE-E9D9-DA83-135D0DC930CC}"/>
              </a:ext>
            </a:extLst>
          </p:cNvPr>
          <p:cNvPicPr>
            <a:picLocks noChangeAspect="1"/>
          </p:cNvPicPr>
          <p:nvPr/>
        </p:nvPicPr>
        <p:blipFill>
          <a:blip r:embed="rId4"/>
          <a:stretch>
            <a:fillRect/>
          </a:stretch>
        </p:blipFill>
        <p:spPr>
          <a:xfrm flipH="1">
            <a:off x="11240640" y="0"/>
            <a:ext cx="951357" cy="6858000"/>
          </a:xfrm>
          <a:prstGeom prst="rect">
            <a:avLst/>
          </a:prstGeom>
        </p:spPr>
      </p:pic>
      <p:sp>
        <p:nvSpPr>
          <p:cNvPr id="3" name="Rectangle : coins arrondis 2">
            <a:extLst>
              <a:ext uri="{FF2B5EF4-FFF2-40B4-BE49-F238E27FC236}">
                <a16:creationId xmlns:a16="http://schemas.microsoft.com/office/drawing/2014/main" id="{B47C13FD-2AA8-017A-FE13-C6F1AEE67B39}"/>
              </a:ext>
            </a:extLst>
          </p:cNvPr>
          <p:cNvSpPr/>
          <p:nvPr/>
        </p:nvSpPr>
        <p:spPr>
          <a:xfrm>
            <a:off x="-573578" y="5325628"/>
            <a:ext cx="8753302" cy="952107"/>
          </a:xfrm>
          <a:prstGeom prst="roundRect">
            <a:avLst>
              <a:gd name="adj" fmla="val 50000"/>
            </a:avLst>
          </a:prstGeom>
          <a:blipFill dpi="0" rotWithShape="1">
            <a:blip r:embed="rId5"/>
            <a:srcRect/>
            <a:tile tx="0" ty="0" sx="100000" sy="100000" flip="none" algn="tl"/>
          </a:blip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29F58F8-582B-50CC-162D-CE4E5C899BA4}"/>
              </a:ext>
            </a:extLst>
          </p:cNvPr>
          <p:cNvSpPr>
            <a:spLocks noGrp="1"/>
          </p:cNvSpPr>
          <p:nvPr>
            <p:ph type="title"/>
          </p:nvPr>
        </p:nvSpPr>
        <p:spPr>
          <a:xfrm>
            <a:off x="838199" y="5172279"/>
            <a:ext cx="10515600" cy="1325563"/>
          </a:xfrm>
        </p:spPr>
        <p:txBody>
          <a:bodyPr/>
          <a:lstStyle/>
          <a:p>
            <a:r>
              <a:rPr lang="fr-FR" b="1"/>
              <a:t>Présentation de l'outil Docker</a:t>
            </a:r>
          </a:p>
        </p:txBody>
      </p:sp>
    </p:spTree>
    <p:extLst>
      <p:ext uri="{BB962C8B-B14F-4D97-AF65-F5344CB8AC3E}">
        <p14:creationId xmlns:p14="http://schemas.microsoft.com/office/powerpoint/2010/main" val="1791724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341549-D17E-2A30-EDFA-07743CDEFE1E}"/>
              </a:ext>
            </a:extLst>
          </p:cNvPr>
          <p:cNvSpPr>
            <a:spLocks noGrp="1"/>
          </p:cNvSpPr>
          <p:nvPr>
            <p:ph idx="1"/>
          </p:nvPr>
        </p:nvSpPr>
        <p:spPr>
          <a:xfrm>
            <a:off x="380446" y="1972790"/>
            <a:ext cx="8643415" cy="3858364"/>
          </a:xfrm>
          <a:noFill/>
        </p:spPr>
        <p:txBody>
          <a:bodyPr>
            <a:normAutofit fontScale="85000" lnSpcReduction="20000"/>
          </a:bodyPr>
          <a:lstStyle/>
          <a:p>
            <a:r>
              <a:rPr lang="fr-FR"/>
              <a:t>Docker pull: télécharger une image</a:t>
            </a:r>
          </a:p>
          <a:p>
            <a:r>
              <a:rPr lang="fr-FR"/>
              <a:t>Docker run: démarrer un container</a:t>
            </a:r>
          </a:p>
          <a:p>
            <a:r>
              <a:rPr lang="fr-FR"/>
              <a:t>Docker </a:t>
            </a:r>
            <a:r>
              <a:rPr lang="fr-FR" err="1"/>
              <a:t>search</a:t>
            </a:r>
            <a:r>
              <a:rPr lang="fr-FR"/>
              <a:t>: rechercher une image dans la librairie</a:t>
            </a:r>
          </a:p>
          <a:p>
            <a:r>
              <a:rPr lang="fr-FR"/>
              <a:t>Docker images: afficher les images téléchargées</a:t>
            </a:r>
          </a:p>
          <a:p>
            <a:r>
              <a:rPr lang="fr-FR"/>
              <a:t>Docker </a:t>
            </a:r>
            <a:r>
              <a:rPr lang="fr-FR" err="1"/>
              <a:t>ps</a:t>
            </a:r>
            <a:r>
              <a:rPr lang="fr-FR"/>
              <a:t> –a: affiche les conteneurs en cours d’</a:t>
            </a:r>
            <a:r>
              <a:rPr lang="fr-FR" err="1"/>
              <a:t>éxécution</a:t>
            </a:r>
            <a:endParaRPr lang="fr-FR"/>
          </a:p>
          <a:p>
            <a:r>
              <a:rPr lang="fr-FR"/>
              <a:t>Docker –-help: affiche les commandes Docker</a:t>
            </a:r>
          </a:p>
          <a:p>
            <a:r>
              <a:rPr lang="fr-FR"/>
              <a:t>Docker start: démarrer un container</a:t>
            </a:r>
          </a:p>
          <a:p>
            <a:r>
              <a:rPr lang="fr-FR"/>
              <a:t>Docker stop: arrêter un container</a:t>
            </a:r>
          </a:p>
          <a:p>
            <a:r>
              <a:rPr lang="fr-FR"/>
              <a:t>Docker compose (up): configure un container à partir d’un fichier YAML</a:t>
            </a:r>
          </a:p>
        </p:txBody>
      </p:sp>
      <p:sp>
        <p:nvSpPr>
          <p:cNvPr id="2" name="Titre 1">
            <a:extLst>
              <a:ext uri="{FF2B5EF4-FFF2-40B4-BE49-F238E27FC236}">
                <a16:creationId xmlns:a16="http://schemas.microsoft.com/office/drawing/2014/main" id="{FED193B7-9451-7FAC-E160-7B7130202077}"/>
              </a:ext>
            </a:extLst>
          </p:cNvPr>
          <p:cNvSpPr>
            <a:spLocks noGrp="1"/>
          </p:cNvSpPr>
          <p:nvPr>
            <p:ph type="title"/>
          </p:nvPr>
        </p:nvSpPr>
        <p:spPr>
          <a:xfrm>
            <a:off x="838200" y="333724"/>
            <a:ext cx="10515600" cy="1325563"/>
          </a:xfrm>
        </p:spPr>
        <p:txBody>
          <a:bodyPr>
            <a:normAutofit/>
          </a:bodyPr>
          <a:lstStyle/>
          <a:p>
            <a:pPr algn="ctr"/>
            <a:r>
              <a:rPr lang="fr-FR" sz="3600" b="1"/>
              <a:t>Les commandes indispensables</a:t>
            </a:r>
          </a:p>
        </p:txBody>
      </p:sp>
      <p:sp>
        <p:nvSpPr>
          <p:cNvPr id="11" name="Ellipse 10">
            <a:extLst>
              <a:ext uri="{FF2B5EF4-FFF2-40B4-BE49-F238E27FC236}">
                <a16:creationId xmlns:a16="http://schemas.microsoft.com/office/drawing/2014/main" id="{2E6CC903-6406-486F-407F-99C4CC9AAC78}"/>
              </a:ext>
            </a:extLst>
          </p:cNvPr>
          <p:cNvSpPr/>
          <p:nvPr/>
        </p:nvSpPr>
        <p:spPr>
          <a:xfrm>
            <a:off x="8395202" y="2109034"/>
            <a:ext cx="3585876" cy="3585876"/>
          </a:xfrm>
          <a:prstGeom prst="ellipse">
            <a:avLst/>
          </a:prstGeom>
          <a:blipFill dpi="0" rotWithShape="1">
            <a:blip r:embed="rId2"/>
            <a:srcRect/>
            <a:stretch>
              <a:fillRect/>
            </a:stretch>
          </a:blipFill>
          <a:ln>
            <a:noFill/>
          </a:ln>
          <a:effectLst>
            <a:glow rad="101600">
              <a:schemeClr val="bg1">
                <a:alpha val="60000"/>
              </a:schemeClr>
            </a:glow>
            <a:outerShdw blurRad="50800" dist="38100" algn="l" rotWithShape="0">
              <a:prstClr val="black">
                <a:alpha val="40000"/>
              </a:prstClr>
            </a:out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379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F08B392-ED7E-2633-6CFF-CD90983109A7}"/>
              </a:ext>
            </a:extLst>
          </p:cNvPr>
          <p:cNvSpPr>
            <a:spLocks noGrp="1"/>
          </p:cNvSpPr>
          <p:nvPr>
            <p:ph type="title"/>
          </p:nvPr>
        </p:nvSpPr>
        <p:spPr>
          <a:xfrm>
            <a:off x="810993" y="156988"/>
            <a:ext cx="10515600" cy="1099902"/>
          </a:xfrm>
        </p:spPr>
        <p:txBody>
          <a:bodyPr>
            <a:normAutofit/>
          </a:bodyPr>
          <a:lstStyle/>
          <a:p>
            <a:pPr algn="ctr"/>
            <a:r>
              <a:rPr lang="fr-FR"/>
              <a:t>Introduction</a:t>
            </a:r>
          </a:p>
        </p:txBody>
      </p:sp>
      <p:sp>
        <p:nvSpPr>
          <p:cNvPr id="5" name="Espace réservé du texte 4">
            <a:extLst>
              <a:ext uri="{FF2B5EF4-FFF2-40B4-BE49-F238E27FC236}">
                <a16:creationId xmlns:a16="http://schemas.microsoft.com/office/drawing/2014/main" id="{816124B1-7312-3056-C073-E07CB9DED7BC}"/>
              </a:ext>
            </a:extLst>
          </p:cNvPr>
          <p:cNvSpPr>
            <a:spLocks noGrp="1"/>
          </p:cNvSpPr>
          <p:nvPr>
            <p:ph type="body" idx="1"/>
          </p:nvPr>
        </p:nvSpPr>
        <p:spPr>
          <a:xfrm>
            <a:off x="813378" y="1567543"/>
            <a:ext cx="10515600" cy="4862285"/>
          </a:xfrm>
        </p:spPr>
        <p:txBody>
          <a:bodyPr vert="horz" lIns="91440" tIns="45720" rIns="91440" bIns="45720" rtlCol="0" anchor="t">
            <a:normAutofit/>
          </a:bodyPr>
          <a:lstStyle/>
          <a:p>
            <a:r>
              <a:rPr lang="fr-FR"/>
              <a:t>Cette présentation vous donnera toutes les informations nécessaires sur le plan de remise en forme de votre service informatique. Elle inclut :  </a:t>
            </a:r>
          </a:p>
          <a:p>
            <a:r>
              <a:rPr lang="fr-FR"/>
              <a:t>Elle inclut :  </a:t>
            </a:r>
          </a:p>
          <a:p>
            <a:pPr marL="800100" lvl="1" indent="-342900">
              <a:buFontTx/>
              <a:buChar char="-"/>
            </a:pPr>
            <a:r>
              <a:rPr lang="fr-FR"/>
              <a:t>La liste des logiciels et outils a installer, leur importance et comment les utilisés </a:t>
            </a:r>
          </a:p>
          <a:p>
            <a:pPr marL="800100" lvl="1" indent="-342900">
              <a:buFontTx/>
              <a:buChar char="-"/>
            </a:pPr>
            <a:r>
              <a:rPr lang="fr-FR"/>
              <a:t>Des conseils sur comment agir en tant que qu’employé du SI ( Notamment en sécurité et hygiène informatique </a:t>
            </a:r>
          </a:p>
          <a:p>
            <a:pPr marL="800100" lvl="1" indent="-342900">
              <a:buFontTx/>
              <a:buChar char="-"/>
            </a:pPr>
            <a:r>
              <a:rPr lang="fr-FR"/>
              <a:t>Une nouvelle charte Informatique et devra être appliqué et accepté par tout les membres de </a:t>
            </a:r>
            <a:r>
              <a:rPr lang="fr-FR" err="1"/>
              <a:t>Welcome</a:t>
            </a:r>
            <a:endParaRPr lang="fr-FR"/>
          </a:p>
          <a:p>
            <a:pPr marL="800100" lvl="1" indent="-342900">
              <a:buFontTx/>
              <a:buChar char="-"/>
            </a:pPr>
            <a:r>
              <a:rPr lang="fr-FR"/>
              <a:t>Une « Charte Qualité du Service Informatique » que chaque membre du SI devra lire et appliquer </a:t>
            </a:r>
          </a:p>
          <a:p>
            <a:pPr marL="800100" lvl="1" indent="-342900">
              <a:buFontTx/>
              <a:buChar char="-"/>
            </a:pPr>
            <a:r>
              <a:rPr lang="fr-FR"/>
              <a:t>Un article sur l’intranet de </a:t>
            </a:r>
            <a:r>
              <a:rPr lang="fr-FR" err="1"/>
              <a:t>Welcome</a:t>
            </a:r>
            <a:r>
              <a:rPr lang="fr-FR"/>
              <a:t> pour aider les 	nouveaux collaborateurs durant leurs travaux en extérieur </a:t>
            </a:r>
          </a:p>
          <a:p>
            <a:endParaRPr lang="fr-FR"/>
          </a:p>
        </p:txBody>
      </p:sp>
    </p:spTree>
    <p:extLst>
      <p:ext uri="{BB962C8B-B14F-4D97-AF65-F5344CB8AC3E}">
        <p14:creationId xmlns:p14="http://schemas.microsoft.com/office/powerpoint/2010/main" val="1080239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303BD-2FCF-6CFD-9AAB-5D614223E802}"/>
              </a:ext>
            </a:extLst>
          </p:cNvPr>
          <p:cNvSpPr>
            <a:spLocks noGrp="1"/>
          </p:cNvSpPr>
          <p:nvPr>
            <p:ph type="title"/>
          </p:nvPr>
        </p:nvSpPr>
        <p:spPr/>
        <p:txBody>
          <a:bodyPr>
            <a:normAutofit/>
          </a:bodyPr>
          <a:lstStyle/>
          <a:p>
            <a:r>
              <a:rPr lang="fr-FR" sz="3600" b="1"/>
              <a:t>Démonstration avec </a:t>
            </a:r>
            <a:r>
              <a:rPr lang="fr-FR" sz="3600" b="1" err="1"/>
              <a:t>MariaDB</a:t>
            </a:r>
            <a:endParaRPr lang="fr-FR" sz="3600" b="1"/>
          </a:p>
        </p:txBody>
      </p:sp>
      <p:sp>
        <p:nvSpPr>
          <p:cNvPr id="3" name="Espace réservé du contenu 2">
            <a:extLst>
              <a:ext uri="{FF2B5EF4-FFF2-40B4-BE49-F238E27FC236}">
                <a16:creationId xmlns:a16="http://schemas.microsoft.com/office/drawing/2014/main" id="{00583E48-169D-BD80-4856-BC2E8F8D57A9}"/>
              </a:ext>
            </a:extLst>
          </p:cNvPr>
          <p:cNvSpPr>
            <a:spLocks noGrp="1"/>
          </p:cNvSpPr>
          <p:nvPr>
            <p:ph idx="1"/>
          </p:nvPr>
        </p:nvSpPr>
        <p:spPr/>
        <p:txBody>
          <a:bodyPr/>
          <a:lstStyle/>
          <a:p>
            <a:r>
              <a:rPr lang="fr-FR"/>
              <a:t>Trouver </a:t>
            </a:r>
            <a:r>
              <a:rPr lang="fr-FR" err="1"/>
              <a:t>MariaDB</a:t>
            </a:r>
            <a:r>
              <a:rPr lang="fr-FR"/>
              <a:t> version pour Docker sur </a:t>
            </a:r>
            <a:r>
              <a:rPr lang="fr-FR" err="1"/>
              <a:t>Github</a:t>
            </a:r>
            <a:r>
              <a:rPr lang="fr-FR"/>
              <a:t> ou docker hub</a:t>
            </a:r>
          </a:p>
          <a:p>
            <a:pPr marL="0" indent="0">
              <a:buNone/>
            </a:pPr>
            <a:r>
              <a:rPr lang="fr-FR"/>
              <a:t>=&gt; Docker </a:t>
            </a:r>
            <a:r>
              <a:rPr lang="fr-FR" err="1"/>
              <a:t>search</a:t>
            </a:r>
            <a:r>
              <a:rPr lang="fr-FR"/>
              <a:t> pour trouver le nom exact du conteneur, ou on va chercher sur google</a:t>
            </a:r>
          </a:p>
          <a:p>
            <a:pPr marL="0" indent="0">
              <a:buNone/>
            </a:pPr>
            <a:r>
              <a:rPr lang="fr-FR"/>
              <a:t>=&gt; Docker pull mariadb:10.7 pour télécharger la version 10.7 de </a:t>
            </a:r>
            <a:r>
              <a:rPr lang="fr-FR" err="1"/>
              <a:t>mariadb</a:t>
            </a:r>
            <a:endParaRPr lang="fr-FR"/>
          </a:p>
          <a:p>
            <a:r>
              <a:rPr lang="fr-FR"/>
              <a:t>Exécuter la commande dans le Terminal</a:t>
            </a:r>
          </a:p>
          <a:p>
            <a:pPr>
              <a:buFont typeface="Symbol" panose="05050102010706020507" pitchFamily="18" charset="2"/>
              <a:buChar char="Þ"/>
            </a:pPr>
            <a:r>
              <a:rPr lang="fr-FR"/>
              <a:t>Docker run avec les paramètres nécessaires trouvés sur la documentation</a:t>
            </a:r>
          </a:p>
        </p:txBody>
      </p:sp>
    </p:spTree>
    <p:extLst>
      <p:ext uri="{BB962C8B-B14F-4D97-AF65-F5344CB8AC3E}">
        <p14:creationId xmlns:p14="http://schemas.microsoft.com/office/powerpoint/2010/main" val="1191618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76AF68-00DC-9941-E256-7505B6E03EE1}"/>
              </a:ext>
            </a:extLst>
          </p:cNvPr>
          <p:cNvSpPr>
            <a:spLocks noGrp="1"/>
          </p:cNvSpPr>
          <p:nvPr>
            <p:ph type="title"/>
          </p:nvPr>
        </p:nvSpPr>
        <p:spPr>
          <a:xfrm>
            <a:off x="473608" y="365125"/>
            <a:ext cx="11718392" cy="1325563"/>
          </a:xfrm>
        </p:spPr>
        <p:txBody>
          <a:bodyPr>
            <a:normAutofit/>
          </a:bodyPr>
          <a:lstStyle/>
          <a:p>
            <a:r>
              <a:rPr lang="fr-FR" sz="3200" b="1"/>
              <a:t>Déploiement d'une solution de maintenance avec Docker et GLPI</a:t>
            </a:r>
          </a:p>
        </p:txBody>
      </p:sp>
      <p:sp>
        <p:nvSpPr>
          <p:cNvPr id="5" name="Espace réservé du contenu 2">
            <a:extLst>
              <a:ext uri="{FF2B5EF4-FFF2-40B4-BE49-F238E27FC236}">
                <a16:creationId xmlns:a16="http://schemas.microsoft.com/office/drawing/2014/main" id="{01BF04D8-EC5B-F679-ED30-568985EB32AF}"/>
              </a:ext>
            </a:extLst>
          </p:cNvPr>
          <p:cNvSpPr>
            <a:spLocks noGrp="1"/>
          </p:cNvSpPr>
          <p:nvPr>
            <p:ph idx="1"/>
          </p:nvPr>
        </p:nvSpPr>
        <p:spPr>
          <a:xfrm>
            <a:off x="838200" y="1825625"/>
            <a:ext cx="10515600" cy="4351338"/>
          </a:xfrm>
        </p:spPr>
        <p:txBody>
          <a:bodyPr>
            <a:normAutofit lnSpcReduction="10000"/>
          </a:bodyPr>
          <a:lstStyle/>
          <a:p>
            <a:r>
              <a:rPr lang="fr-FR"/>
              <a:t>Installation de GLPI via Docker (Docker compose) </a:t>
            </a:r>
          </a:p>
          <a:p>
            <a:pPr marL="0" indent="0">
              <a:buNone/>
            </a:pPr>
            <a:r>
              <a:rPr lang="fr-FR"/>
              <a:t>=&gt; Permet d’installer facilement et avec les dépendances nécessaires (</a:t>
            </a:r>
            <a:r>
              <a:rPr lang="fr-FR" err="1"/>
              <a:t>MariaDB</a:t>
            </a:r>
            <a:r>
              <a:rPr lang="fr-FR"/>
              <a:t>) en un seul fichier/commande </a:t>
            </a:r>
          </a:p>
          <a:p>
            <a:pPr>
              <a:buFont typeface="Symbol" panose="05050102010706020507" pitchFamily="18" charset="2"/>
              <a:buChar char="Þ"/>
            </a:pPr>
            <a:r>
              <a:rPr lang="fr-FR"/>
              <a:t> Portabilité très simple pour changer de server (un seul fichier + la data) </a:t>
            </a:r>
          </a:p>
          <a:p>
            <a:pPr>
              <a:buFont typeface="Symbol" panose="05050102010706020507" pitchFamily="18" charset="2"/>
              <a:buChar char="Þ"/>
            </a:pPr>
            <a:r>
              <a:rPr lang="fr-FR"/>
              <a:t> Isolation des données pour éviter les conflits </a:t>
            </a:r>
          </a:p>
          <a:p>
            <a:r>
              <a:rPr lang="fr-FR"/>
              <a:t>Les techniciens et employé pourrons ce connecter avec un site web (GLPI)</a:t>
            </a:r>
          </a:p>
          <a:p>
            <a:pPr>
              <a:buFont typeface="Symbol" panose="05050102010706020507" pitchFamily="18" charset="2"/>
              <a:buChar char="Þ"/>
            </a:pPr>
            <a:r>
              <a:rPr lang="fr-FR"/>
              <a:t> Facilité de connections et bonne sécurité puisque qu’on ne peut pas accéder aux données sensibles par les pcs</a:t>
            </a:r>
          </a:p>
        </p:txBody>
      </p:sp>
    </p:spTree>
    <p:extLst>
      <p:ext uri="{BB962C8B-B14F-4D97-AF65-F5344CB8AC3E}">
        <p14:creationId xmlns:p14="http://schemas.microsoft.com/office/powerpoint/2010/main" val="1695177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5691D-0A96-CA27-E939-A5E1BC7C3169}"/>
              </a:ext>
            </a:extLst>
          </p:cNvPr>
          <p:cNvSpPr>
            <a:spLocks noGrp="1"/>
          </p:cNvSpPr>
          <p:nvPr>
            <p:ph type="title"/>
          </p:nvPr>
        </p:nvSpPr>
        <p:spPr>
          <a:xfrm>
            <a:off x="838200" y="174844"/>
            <a:ext cx="10515600" cy="1325563"/>
          </a:xfrm>
        </p:spPr>
        <p:txBody>
          <a:bodyPr>
            <a:normAutofit/>
          </a:bodyPr>
          <a:lstStyle/>
          <a:p>
            <a:pPr algn="ctr"/>
            <a:r>
              <a:rPr lang="fr-FR" sz="3600" b="1"/>
              <a:t>C’est quoi un compose docker ?</a:t>
            </a:r>
          </a:p>
        </p:txBody>
      </p:sp>
      <p:sp>
        <p:nvSpPr>
          <p:cNvPr id="3" name="Espace réservé du contenu 2">
            <a:extLst>
              <a:ext uri="{FF2B5EF4-FFF2-40B4-BE49-F238E27FC236}">
                <a16:creationId xmlns:a16="http://schemas.microsoft.com/office/drawing/2014/main" id="{360F284B-1C10-55E3-5D33-34896D01195E}"/>
              </a:ext>
            </a:extLst>
          </p:cNvPr>
          <p:cNvSpPr>
            <a:spLocks noGrp="1"/>
          </p:cNvSpPr>
          <p:nvPr>
            <p:ph idx="1"/>
          </p:nvPr>
        </p:nvSpPr>
        <p:spPr>
          <a:xfrm>
            <a:off x="838200" y="1253331"/>
            <a:ext cx="10515600" cy="4351338"/>
          </a:xfrm>
        </p:spPr>
        <p:txBody>
          <a:bodyPr/>
          <a:lstStyle/>
          <a:p>
            <a:pPr marL="0" indent="0">
              <a:buNone/>
            </a:pPr>
            <a:r>
              <a:rPr lang="fr-FR"/>
              <a:t>C’est un fichier au format .</a:t>
            </a:r>
            <a:r>
              <a:rPr lang="fr-FR" err="1"/>
              <a:t>yaml</a:t>
            </a:r>
            <a:r>
              <a:rPr lang="fr-FR"/>
              <a:t> qui reprend et stocke toutes les infos présentes dans un docker run (image, environnement, chemin…). Cela permet de relancer, modifier ou exporter un container facilement !</a:t>
            </a:r>
          </a:p>
        </p:txBody>
      </p:sp>
      <p:grpSp>
        <p:nvGrpSpPr>
          <p:cNvPr id="18" name="Groupe 17">
            <a:extLst>
              <a:ext uri="{FF2B5EF4-FFF2-40B4-BE49-F238E27FC236}">
                <a16:creationId xmlns:a16="http://schemas.microsoft.com/office/drawing/2014/main" id="{CC95C4EA-A373-F71A-C213-2347A678C632}"/>
              </a:ext>
            </a:extLst>
          </p:cNvPr>
          <p:cNvGrpSpPr/>
          <p:nvPr/>
        </p:nvGrpSpPr>
        <p:grpSpPr>
          <a:xfrm>
            <a:off x="838200" y="3073539"/>
            <a:ext cx="10515600" cy="3103424"/>
            <a:chOff x="838200" y="3073539"/>
            <a:chExt cx="10515600" cy="3103424"/>
          </a:xfrm>
        </p:grpSpPr>
        <p:grpSp>
          <p:nvGrpSpPr>
            <p:cNvPr id="15" name="Groupe 14">
              <a:extLst>
                <a:ext uri="{FF2B5EF4-FFF2-40B4-BE49-F238E27FC236}">
                  <a16:creationId xmlns:a16="http://schemas.microsoft.com/office/drawing/2014/main" id="{EA274585-00F6-0309-34B8-67FA30E7B40F}"/>
                </a:ext>
              </a:extLst>
            </p:cNvPr>
            <p:cNvGrpSpPr/>
            <p:nvPr/>
          </p:nvGrpSpPr>
          <p:grpSpPr>
            <a:xfrm>
              <a:off x="838200" y="3073539"/>
              <a:ext cx="10515600" cy="3103424"/>
              <a:chOff x="1349314" y="3073539"/>
              <a:chExt cx="10515600" cy="3103424"/>
            </a:xfrm>
          </p:grpSpPr>
          <p:sp>
            <p:nvSpPr>
              <p:cNvPr id="6" name="Rectangle : coins arrondis 5">
                <a:extLst>
                  <a:ext uri="{FF2B5EF4-FFF2-40B4-BE49-F238E27FC236}">
                    <a16:creationId xmlns:a16="http://schemas.microsoft.com/office/drawing/2014/main" id="{3268CE08-ACBE-D16B-2B34-38C2A34315CE}"/>
                  </a:ext>
                </a:extLst>
              </p:cNvPr>
              <p:cNvSpPr/>
              <p:nvPr/>
            </p:nvSpPr>
            <p:spPr>
              <a:xfrm>
                <a:off x="1349314" y="3073539"/>
                <a:ext cx="2363704" cy="3103424"/>
              </a:xfrm>
              <a:prstGeom prst="roundRect">
                <a:avLst/>
              </a:prstGeom>
              <a:blipFill>
                <a:blip r:embed="rId2"/>
                <a:stretch>
                  <a:fillRect/>
                </a:stretch>
              </a:blipFill>
              <a:ln>
                <a:noFill/>
              </a:ln>
              <a:effectLst>
                <a:glow rad="101600">
                  <a:schemeClr val="bg1">
                    <a:alpha val="60000"/>
                  </a:schemeClr>
                </a:glow>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A715A8EF-C0AF-3060-9B0E-2D142D6C0461}"/>
                  </a:ext>
                </a:extLst>
              </p:cNvPr>
              <p:cNvSpPr/>
              <p:nvPr/>
            </p:nvSpPr>
            <p:spPr>
              <a:xfrm>
                <a:off x="6470877" y="3892904"/>
                <a:ext cx="5394037" cy="1464689"/>
              </a:xfrm>
              <a:prstGeom prst="roundRect">
                <a:avLst/>
              </a:prstGeom>
              <a:blipFill>
                <a:blip r:embed="rId3"/>
                <a:stretch>
                  <a:fillRect/>
                </a:stretch>
              </a:blipFill>
              <a:ln>
                <a:solidFill>
                  <a:schemeClr val="tx1"/>
                </a:solidFill>
              </a:ln>
              <a:effectLst>
                <a:glow rad="101600">
                  <a:schemeClr val="bg1">
                    <a:alpha val="60000"/>
                  </a:schemeClr>
                </a:glow>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7" name="Image 16">
              <a:extLst>
                <a:ext uri="{FF2B5EF4-FFF2-40B4-BE49-F238E27FC236}">
                  <a16:creationId xmlns:a16="http://schemas.microsoft.com/office/drawing/2014/main" id="{147BBCD4-8347-A260-8416-C6C18BD79351}"/>
                </a:ext>
              </a:extLst>
            </p:cNvPr>
            <p:cNvPicPr>
              <a:picLocks noChangeAspect="1"/>
            </p:cNvPicPr>
            <p:nvPr/>
          </p:nvPicPr>
          <p:blipFill>
            <a:blip r:embed="rId4"/>
            <a:stretch>
              <a:fillRect/>
            </a:stretch>
          </p:blipFill>
          <p:spPr>
            <a:xfrm>
              <a:off x="3745367" y="3693665"/>
              <a:ext cx="1670933" cy="1863165"/>
            </a:xfrm>
            <a:prstGeom prst="rect">
              <a:avLst/>
            </a:prstGeom>
            <a:effectLst>
              <a:glow rad="101600">
                <a:schemeClr val="bg1">
                  <a:alpha val="60000"/>
                </a:schemeClr>
              </a:glow>
              <a:outerShdw blurRad="63500" sx="102000" sy="102000" algn="ctr" rotWithShape="0">
                <a:prstClr val="black">
                  <a:alpha val="40000"/>
                </a:prstClr>
              </a:outerShdw>
            </a:effectLst>
          </p:spPr>
        </p:pic>
      </p:grpSp>
    </p:spTree>
    <p:extLst>
      <p:ext uri="{BB962C8B-B14F-4D97-AF65-F5344CB8AC3E}">
        <p14:creationId xmlns:p14="http://schemas.microsoft.com/office/powerpoint/2010/main" val="2471447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D4D7C-5315-E756-2799-DD52B87437A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9DAA43-6003-275D-6668-021585D68EEF}"/>
              </a:ext>
            </a:extLst>
          </p:cNvPr>
          <p:cNvSpPr>
            <a:spLocks noGrp="1"/>
          </p:cNvSpPr>
          <p:nvPr>
            <p:ph type="title"/>
          </p:nvPr>
        </p:nvSpPr>
        <p:spPr>
          <a:xfrm>
            <a:off x="838200" y="174844"/>
            <a:ext cx="10515600" cy="1325563"/>
          </a:xfrm>
        </p:spPr>
        <p:txBody>
          <a:bodyPr>
            <a:normAutofit/>
          </a:bodyPr>
          <a:lstStyle/>
          <a:p>
            <a:pPr algn="ctr"/>
            <a:r>
              <a:rPr lang="fr-FR" sz="3600" b="1"/>
              <a:t>A quoi ressemble ce compose docker ?</a:t>
            </a:r>
          </a:p>
        </p:txBody>
      </p:sp>
      <p:grpSp>
        <p:nvGrpSpPr>
          <p:cNvPr id="10" name="Groupe 9">
            <a:extLst>
              <a:ext uri="{FF2B5EF4-FFF2-40B4-BE49-F238E27FC236}">
                <a16:creationId xmlns:a16="http://schemas.microsoft.com/office/drawing/2014/main" id="{40ECADB6-F0D2-252F-3933-9F4BA785F1C5}"/>
              </a:ext>
            </a:extLst>
          </p:cNvPr>
          <p:cNvGrpSpPr/>
          <p:nvPr/>
        </p:nvGrpSpPr>
        <p:grpSpPr>
          <a:xfrm>
            <a:off x="473608" y="1842155"/>
            <a:ext cx="11244784" cy="4462414"/>
            <a:chOff x="838200" y="1842155"/>
            <a:chExt cx="11244784" cy="4462414"/>
          </a:xfrm>
          <a:effectLst>
            <a:glow rad="101600">
              <a:schemeClr val="bg1">
                <a:alpha val="60000"/>
              </a:schemeClr>
            </a:glow>
            <a:outerShdw blurRad="63500" sx="102000" sy="102000" algn="ctr" rotWithShape="0">
              <a:prstClr val="black">
                <a:alpha val="40000"/>
              </a:prstClr>
            </a:outerShdw>
          </a:effectLst>
        </p:grpSpPr>
        <p:sp>
          <p:nvSpPr>
            <p:cNvPr id="11" name="Rectangle : coins arrondis 10">
              <a:extLst>
                <a:ext uri="{FF2B5EF4-FFF2-40B4-BE49-F238E27FC236}">
                  <a16:creationId xmlns:a16="http://schemas.microsoft.com/office/drawing/2014/main" id="{069FF33D-439D-8861-D0DE-3B9798D2B6A7}"/>
                </a:ext>
              </a:extLst>
            </p:cNvPr>
            <p:cNvSpPr/>
            <p:nvPr/>
          </p:nvSpPr>
          <p:spPr>
            <a:xfrm>
              <a:off x="838200" y="1842155"/>
              <a:ext cx="11244784" cy="441569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9AA97F4E-4A60-4254-EAF0-91BEB9DCC02B}"/>
                </a:ext>
              </a:extLst>
            </p:cNvPr>
            <p:cNvSpPr txBox="1"/>
            <p:nvPr/>
          </p:nvSpPr>
          <p:spPr>
            <a:xfrm>
              <a:off x="1214743" y="1888873"/>
              <a:ext cx="10595278" cy="4415696"/>
            </a:xfrm>
            <a:prstGeom prst="rect">
              <a:avLst/>
            </a:prstGeom>
            <a:noFill/>
            <a:ln>
              <a:noFill/>
            </a:ln>
          </p:spPr>
          <p:txBody>
            <a:bodyPr wrap="square" rtlCol="0">
              <a:spAutoFit/>
            </a:bodyPr>
            <a:lstStyle/>
            <a:p>
              <a:pPr>
                <a:lnSpc>
                  <a:spcPts val="1425"/>
                </a:lnSpc>
              </a:pPr>
              <a:r>
                <a:rPr lang="fr-FR" b="0">
                  <a:solidFill>
                    <a:srgbClr val="225588"/>
                  </a:solidFill>
                  <a:effectLst/>
                  <a:latin typeface="Consolas" panose="020B0609020204030204" pitchFamily="49" charset="0"/>
                </a:rPr>
                <a:t>services</a:t>
              </a:r>
              <a:r>
                <a:rPr lang="fr-FR" b="0">
                  <a:solidFill>
                    <a:srgbClr val="6688CC"/>
                  </a:solidFill>
                  <a:effectLst/>
                  <a:latin typeface="Consolas" panose="020B0609020204030204" pitchFamily="49" charset="0"/>
                </a:rPr>
                <a:t>:</a:t>
              </a:r>
            </a:p>
            <a:p>
              <a:pPr>
                <a:lnSpc>
                  <a:spcPts val="1425"/>
                </a:lnSpc>
              </a:pPr>
              <a:r>
                <a:rPr lang="fr-FR" b="0">
                  <a:solidFill>
                    <a:srgbClr val="6688CC"/>
                  </a:solidFill>
                  <a:effectLst/>
                  <a:latin typeface="Consolas" panose="020B0609020204030204" pitchFamily="49" charset="0"/>
                </a:rPr>
                <a:t>  </a:t>
              </a:r>
              <a:r>
                <a:rPr lang="fr-FR" b="0" err="1">
                  <a:solidFill>
                    <a:srgbClr val="225588"/>
                  </a:solidFill>
                  <a:effectLst/>
                  <a:latin typeface="Consolas" panose="020B0609020204030204" pitchFamily="49" charset="0"/>
                </a:rPr>
                <a:t>mariadb</a:t>
              </a:r>
              <a:r>
                <a:rPr lang="fr-FR" b="0">
                  <a:solidFill>
                    <a:srgbClr val="6688CC"/>
                  </a:solidFill>
                  <a:effectLst/>
                  <a:latin typeface="Consolas" panose="020B0609020204030204" pitchFamily="49" charset="0"/>
                </a:rPr>
                <a:t>:</a:t>
              </a:r>
            </a:p>
            <a:p>
              <a:pPr>
                <a:lnSpc>
                  <a:spcPts val="1425"/>
                </a:lnSpc>
              </a:pPr>
              <a:r>
                <a:rPr lang="fr-FR" b="0">
                  <a:solidFill>
                    <a:srgbClr val="6688CC"/>
                  </a:solidFill>
                  <a:effectLst/>
                  <a:latin typeface="Consolas" panose="020B0609020204030204" pitchFamily="49" charset="0"/>
                </a:rPr>
                <a:t>    </a:t>
              </a:r>
              <a:r>
                <a:rPr lang="fr-FR" b="0">
                  <a:solidFill>
                    <a:srgbClr val="225588"/>
                  </a:solidFill>
                  <a:effectLst/>
                  <a:latin typeface="Consolas" panose="020B0609020204030204" pitchFamily="49" charset="0"/>
                </a:rPr>
                <a:t>image</a:t>
              </a:r>
              <a:r>
                <a:rPr lang="fr-FR" b="0">
                  <a:solidFill>
                    <a:srgbClr val="6688CC"/>
                  </a:solidFill>
                  <a:effectLst/>
                  <a:latin typeface="Consolas" panose="020B0609020204030204" pitchFamily="49" charset="0"/>
                </a:rPr>
                <a:t>: </a:t>
              </a:r>
              <a:r>
                <a:rPr lang="fr-FR" b="0">
                  <a:solidFill>
                    <a:srgbClr val="22AA44"/>
                  </a:solidFill>
                  <a:effectLst/>
                  <a:latin typeface="Consolas" panose="020B0609020204030204" pitchFamily="49" charset="0"/>
                </a:rPr>
                <a:t>mariadb:10.7</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err="1">
                  <a:solidFill>
                    <a:srgbClr val="225588"/>
                  </a:solidFill>
                  <a:effectLst/>
                  <a:latin typeface="Consolas" panose="020B0609020204030204" pitchFamily="49" charset="0"/>
                </a:rPr>
                <a:t>container_name</a:t>
              </a:r>
              <a:r>
                <a:rPr lang="fr-FR" b="0">
                  <a:solidFill>
                    <a:srgbClr val="6688CC"/>
                  </a:solidFill>
                  <a:effectLst/>
                  <a:latin typeface="Consolas" panose="020B0609020204030204" pitchFamily="49" charset="0"/>
                </a:rPr>
                <a:t>: </a:t>
              </a:r>
              <a:r>
                <a:rPr lang="fr-FR" b="0" err="1">
                  <a:solidFill>
                    <a:srgbClr val="22AA44"/>
                  </a:solidFill>
                  <a:effectLst/>
                  <a:latin typeface="Consolas" panose="020B0609020204030204" pitchFamily="49" charset="0"/>
                </a:rPr>
                <a:t>mariadb</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err="1">
                  <a:solidFill>
                    <a:srgbClr val="225588"/>
                  </a:solidFill>
                  <a:effectLst/>
                  <a:latin typeface="Consolas" panose="020B0609020204030204" pitchFamily="49" charset="0"/>
                </a:rPr>
                <a:t>hostname</a:t>
              </a:r>
              <a:r>
                <a:rPr lang="fr-FR" b="0">
                  <a:solidFill>
                    <a:srgbClr val="6688CC"/>
                  </a:solidFill>
                  <a:effectLst/>
                  <a:latin typeface="Consolas" panose="020B0609020204030204" pitchFamily="49" charset="0"/>
                </a:rPr>
                <a:t>: </a:t>
              </a:r>
              <a:r>
                <a:rPr lang="fr-FR" b="0" err="1">
                  <a:solidFill>
                    <a:srgbClr val="22AA44"/>
                  </a:solidFill>
                  <a:effectLst/>
                  <a:latin typeface="Consolas" panose="020B0609020204030204" pitchFamily="49" charset="0"/>
                </a:rPr>
                <a:t>mariadb</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err="1">
                  <a:solidFill>
                    <a:srgbClr val="225588"/>
                  </a:solidFill>
                  <a:effectLst/>
                  <a:latin typeface="Consolas" panose="020B0609020204030204" pitchFamily="49" charset="0"/>
                </a:rPr>
                <a:t>environment</a:t>
              </a:r>
              <a:r>
                <a:rPr lang="fr-FR" b="0">
                  <a:solidFill>
                    <a:srgbClr val="6688CC"/>
                  </a:solidFill>
                  <a:effectLst/>
                  <a:latin typeface="Consolas" panose="020B0609020204030204" pitchFamily="49" charset="0"/>
                </a:rPr>
                <a:t>:</a:t>
              </a:r>
            </a:p>
            <a:p>
              <a:pPr>
                <a:lnSpc>
                  <a:spcPts val="1425"/>
                </a:lnSpc>
              </a:pPr>
              <a:r>
                <a:rPr lang="fr-FR" b="0">
                  <a:solidFill>
                    <a:srgbClr val="6688CC"/>
                  </a:solidFill>
                  <a:effectLst/>
                  <a:latin typeface="Consolas" panose="020B0609020204030204" pitchFamily="49" charset="0"/>
                </a:rPr>
                <a:t>      - </a:t>
              </a:r>
              <a:r>
                <a:rPr lang="fr-FR" b="0">
                  <a:solidFill>
                    <a:srgbClr val="22AA44"/>
                  </a:solidFill>
                  <a:effectLst/>
                  <a:latin typeface="Consolas" panose="020B0609020204030204" pitchFamily="49" charset="0"/>
                </a:rPr>
                <a:t>MARIADB_ROOT_PASSWORD=${MARIADB_ROOT_PASSWOR}</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 </a:t>
              </a:r>
              <a:r>
                <a:rPr lang="fr-FR" b="0">
                  <a:solidFill>
                    <a:srgbClr val="22AA44"/>
                  </a:solidFill>
                  <a:effectLst/>
                  <a:latin typeface="Consolas" panose="020B0609020204030204" pitchFamily="49" charset="0"/>
                </a:rPr>
                <a:t>MARIADB_DATABASE==${MARIADB_DATABASE}</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 </a:t>
              </a:r>
              <a:r>
                <a:rPr lang="fr-FR" b="0">
                  <a:solidFill>
                    <a:srgbClr val="22AA44"/>
                  </a:solidFill>
                  <a:effectLst/>
                  <a:latin typeface="Consolas" panose="020B0609020204030204" pitchFamily="49" charset="0"/>
                </a:rPr>
                <a:t>MARIADB_USER==${MARIADB_USER}</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 </a:t>
              </a:r>
              <a:r>
                <a:rPr lang="fr-FR" b="0">
                  <a:solidFill>
                    <a:srgbClr val="22AA44"/>
                  </a:solidFill>
                  <a:effectLst/>
                  <a:latin typeface="Consolas" panose="020B0609020204030204" pitchFamily="49" charset="0"/>
                </a:rPr>
                <a:t>MARIADB_PASSWORD==${MARIADB_PASSWORD}</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a:solidFill>
                    <a:srgbClr val="225588"/>
                  </a:solidFill>
                  <a:effectLst/>
                  <a:latin typeface="Consolas" panose="020B0609020204030204" pitchFamily="49" charset="0"/>
                </a:rPr>
                <a:t>volumes</a:t>
              </a:r>
              <a:r>
                <a:rPr lang="fr-FR" b="0">
                  <a:solidFill>
                    <a:srgbClr val="6688CC"/>
                  </a:solidFill>
                  <a:effectLst/>
                  <a:latin typeface="Consolas" panose="020B0609020204030204" pitchFamily="49" charset="0"/>
                </a:rPr>
                <a:t>:</a:t>
              </a:r>
            </a:p>
            <a:p>
              <a:pPr>
                <a:lnSpc>
                  <a:spcPts val="1425"/>
                </a:lnSpc>
              </a:pPr>
              <a:r>
                <a:rPr lang="fr-FR" b="0">
                  <a:solidFill>
                    <a:srgbClr val="6688CC"/>
                  </a:solidFill>
                  <a:effectLst/>
                  <a:latin typeface="Consolas" panose="020B0609020204030204" pitchFamily="49" charset="0"/>
                </a:rPr>
                <a:t>      - </a:t>
              </a:r>
              <a:r>
                <a:rPr lang="fr-FR" b="0">
                  <a:solidFill>
                    <a:srgbClr val="22AA44"/>
                  </a:solidFill>
                  <a:effectLst/>
                  <a:latin typeface="Consolas" panose="020B0609020204030204" pitchFamily="49" charset="0"/>
                </a:rPr>
                <a:t>C:/Users/Me/AppData/Local/Containers/Projet </a:t>
              </a:r>
              <a:r>
                <a:rPr lang="fr-FR" b="0" err="1">
                  <a:solidFill>
                    <a:srgbClr val="22AA44"/>
                  </a:solidFill>
                  <a:effectLst/>
                  <a:latin typeface="Consolas" panose="020B0609020204030204" pitchFamily="49" charset="0"/>
                </a:rPr>
                <a:t>Welcome</a:t>
              </a:r>
              <a:r>
                <a:rPr lang="fr-FR" b="0">
                  <a:solidFill>
                    <a:srgbClr val="22AA44"/>
                  </a:solidFill>
                  <a:effectLst/>
                  <a:latin typeface="Consolas" panose="020B0609020204030204" pitchFamily="49" charset="0"/>
                </a:rPr>
                <a:t>/</a:t>
              </a:r>
              <a:r>
                <a:rPr lang="fr-FR" b="0" err="1">
                  <a:solidFill>
                    <a:srgbClr val="22AA44"/>
                  </a:solidFill>
                  <a:effectLst/>
                  <a:latin typeface="Consolas" panose="020B0609020204030204" pitchFamily="49" charset="0"/>
                </a:rPr>
                <a:t>mariadb</a:t>
              </a:r>
              <a:r>
                <a:rPr lang="fr-FR" b="0">
                  <a:solidFill>
                    <a:srgbClr val="22AA44"/>
                  </a:solidFill>
                  <a:effectLst/>
                  <a:latin typeface="Consolas" panose="020B0609020204030204" pitchFamily="49" charset="0"/>
                </a:rPr>
                <a:t>:/var/lib/</a:t>
              </a:r>
              <a:r>
                <a:rPr lang="fr-FR" b="0" err="1">
                  <a:solidFill>
                    <a:srgbClr val="22AA44"/>
                  </a:solidFill>
                  <a:effectLst/>
                  <a:latin typeface="Consolas" panose="020B0609020204030204" pitchFamily="49" charset="0"/>
                </a:rPr>
                <a:t>mysql</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a:solidFill>
                    <a:srgbClr val="225588"/>
                  </a:solidFill>
                  <a:effectLst/>
                  <a:latin typeface="Consolas" panose="020B0609020204030204" pitchFamily="49" charset="0"/>
                </a:rPr>
                <a:t>restart</a:t>
              </a:r>
              <a:r>
                <a:rPr lang="fr-FR" b="0">
                  <a:solidFill>
                    <a:srgbClr val="6688CC"/>
                  </a:solidFill>
                  <a:effectLst/>
                  <a:latin typeface="Consolas" panose="020B0609020204030204" pitchFamily="49" charset="0"/>
                </a:rPr>
                <a:t>: </a:t>
              </a:r>
              <a:r>
                <a:rPr lang="fr-FR" b="0" err="1">
                  <a:solidFill>
                    <a:srgbClr val="22AA44"/>
                  </a:solidFill>
                  <a:effectLst/>
                  <a:latin typeface="Consolas" panose="020B0609020204030204" pitchFamily="49" charset="0"/>
                </a:rPr>
                <a:t>unless-stopped</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err="1">
                  <a:solidFill>
                    <a:srgbClr val="225588"/>
                  </a:solidFill>
                  <a:effectLst/>
                  <a:latin typeface="Consolas" panose="020B0609020204030204" pitchFamily="49" charset="0"/>
                </a:rPr>
                <a:t>glpi</a:t>
              </a:r>
              <a:r>
                <a:rPr lang="fr-FR" b="0">
                  <a:solidFill>
                    <a:srgbClr val="6688CC"/>
                  </a:solidFill>
                  <a:effectLst/>
                  <a:latin typeface="Consolas" panose="020B0609020204030204" pitchFamily="49" charset="0"/>
                </a:rPr>
                <a:t>:</a:t>
              </a:r>
            </a:p>
            <a:p>
              <a:pPr>
                <a:lnSpc>
                  <a:spcPts val="1425"/>
                </a:lnSpc>
              </a:pPr>
              <a:r>
                <a:rPr lang="fr-FR" b="0">
                  <a:solidFill>
                    <a:srgbClr val="6688CC"/>
                  </a:solidFill>
                  <a:effectLst/>
                  <a:latin typeface="Consolas" panose="020B0609020204030204" pitchFamily="49" charset="0"/>
                </a:rPr>
                <a:t>    </a:t>
              </a:r>
              <a:r>
                <a:rPr lang="fr-FR" b="0">
                  <a:solidFill>
                    <a:srgbClr val="225588"/>
                  </a:solidFill>
                  <a:effectLst/>
                  <a:latin typeface="Consolas" panose="020B0609020204030204" pitchFamily="49" charset="0"/>
                </a:rPr>
                <a:t>image</a:t>
              </a:r>
              <a:r>
                <a:rPr lang="fr-FR" b="0">
                  <a:solidFill>
                    <a:srgbClr val="6688CC"/>
                  </a:solidFill>
                  <a:effectLst/>
                  <a:latin typeface="Consolas" panose="020B0609020204030204" pitchFamily="49" charset="0"/>
                </a:rPr>
                <a:t>: </a:t>
              </a:r>
              <a:r>
                <a:rPr lang="fr-FR" b="0" err="1">
                  <a:solidFill>
                    <a:srgbClr val="22AA44"/>
                  </a:solidFill>
                  <a:effectLst/>
                  <a:latin typeface="Consolas" panose="020B0609020204030204" pitchFamily="49" charset="0"/>
                </a:rPr>
                <a:t>diouxx</a:t>
              </a:r>
              <a:r>
                <a:rPr lang="fr-FR" b="0">
                  <a:solidFill>
                    <a:srgbClr val="22AA44"/>
                  </a:solidFill>
                  <a:effectLst/>
                  <a:latin typeface="Consolas" panose="020B0609020204030204" pitchFamily="49" charset="0"/>
                </a:rPr>
                <a:t>/</a:t>
              </a:r>
              <a:r>
                <a:rPr lang="fr-FR" b="0" err="1">
                  <a:solidFill>
                    <a:srgbClr val="22AA44"/>
                  </a:solidFill>
                  <a:effectLst/>
                  <a:latin typeface="Consolas" panose="020B0609020204030204" pitchFamily="49" charset="0"/>
                </a:rPr>
                <a:t>glpi</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err="1">
                  <a:solidFill>
                    <a:srgbClr val="225588"/>
                  </a:solidFill>
                  <a:effectLst/>
                  <a:latin typeface="Consolas" panose="020B0609020204030204" pitchFamily="49" charset="0"/>
                </a:rPr>
                <a:t>container_name</a:t>
              </a:r>
              <a:r>
                <a:rPr lang="fr-FR" b="0">
                  <a:solidFill>
                    <a:srgbClr val="6688CC"/>
                  </a:solidFill>
                  <a:effectLst/>
                  <a:latin typeface="Consolas" panose="020B0609020204030204" pitchFamily="49" charset="0"/>
                </a:rPr>
                <a:t> : </a:t>
              </a:r>
              <a:r>
                <a:rPr lang="fr-FR" b="0" err="1">
                  <a:solidFill>
                    <a:srgbClr val="22AA44"/>
                  </a:solidFill>
                  <a:effectLst/>
                  <a:latin typeface="Consolas" panose="020B0609020204030204" pitchFamily="49" charset="0"/>
                </a:rPr>
                <a:t>glpi</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err="1">
                  <a:solidFill>
                    <a:srgbClr val="225588"/>
                  </a:solidFill>
                  <a:effectLst/>
                  <a:latin typeface="Consolas" panose="020B0609020204030204" pitchFamily="49" charset="0"/>
                </a:rPr>
                <a:t>hostname</a:t>
              </a:r>
              <a:r>
                <a:rPr lang="fr-FR" b="0">
                  <a:solidFill>
                    <a:srgbClr val="6688CC"/>
                  </a:solidFill>
                  <a:effectLst/>
                  <a:latin typeface="Consolas" panose="020B0609020204030204" pitchFamily="49" charset="0"/>
                </a:rPr>
                <a:t>: </a:t>
              </a:r>
              <a:r>
                <a:rPr lang="fr-FR" b="0" err="1">
                  <a:solidFill>
                    <a:srgbClr val="22AA44"/>
                  </a:solidFill>
                  <a:effectLst/>
                  <a:latin typeface="Consolas" panose="020B0609020204030204" pitchFamily="49" charset="0"/>
                </a:rPr>
                <a:t>glpi</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err="1">
                  <a:solidFill>
                    <a:srgbClr val="225588"/>
                  </a:solidFill>
                  <a:effectLst/>
                  <a:latin typeface="Consolas" panose="020B0609020204030204" pitchFamily="49" charset="0"/>
                </a:rPr>
                <a:t>depends_on</a:t>
              </a:r>
              <a:r>
                <a:rPr lang="fr-FR" b="0">
                  <a:solidFill>
                    <a:srgbClr val="6688CC"/>
                  </a:solidFill>
                  <a:effectLst/>
                  <a:latin typeface="Consolas" panose="020B0609020204030204" pitchFamily="49" charset="0"/>
                </a:rPr>
                <a:t>:</a:t>
              </a:r>
            </a:p>
            <a:p>
              <a:pPr>
                <a:lnSpc>
                  <a:spcPts val="1425"/>
                </a:lnSpc>
              </a:pPr>
              <a:r>
                <a:rPr lang="fr-FR" b="0">
                  <a:solidFill>
                    <a:srgbClr val="6688CC"/>
                  </a:solidFill>
                  <a:effectLst/>
                  <a:latin typeface="Consolas" panose="020B0609020204030204" pitchFamily="49" charset="0"/>
                </a:rPr>
                <a:t>      - </a:t>
              </a:r>
              <a:r>
                <a:rPr lang="fr-FR" b="0" err="1">
                  <a:solidFill>
                    <a:srgbClr val="22AA44"/>
                  </a:solidFill>
                  <a:effectLst/>
                  <a:latin typeface="Consolas" panose="020B0609020204030204" pitchFamily="49" charset="0"/>
                </a:rPr>
                <a:t>mariadb</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a:solidFill>
                    <a:srgbClr val="225588"/>
                  </a:solidFill>
                  <a:effectLst/>
                  <a:latin typeface="Consolas" panose="020B0609020204030204" pitchFamily="49" charset="0"/>
                </a:rPr>
                <a:t>ports</a:t>
              </a:r>
              <a:r>
                <a:rPr lang="fr-FR" b="0">
                  <a:solidFill>
                    <a:srgbClr val="6688CC"/>
                  </a:solidFill>
                  <a:effectLst/>
                  <a:latin typeface="Consolas" panose="020B0609020204030204" pitchFamily="49" charset="0"/>
                </a:rPr>
                <a:t>:</a:t>
              </a:r>
            </a:p>
            <a:p>
              <a:pPr>
                <a:lnSpc>
                  <a:spcPts val="1425"/>
                </a:lnSpc>
              </a:pPr>
              <a:r>
                <a:rPr lang="fr-FR" b="0">
                  <a:solidFill>
                    <a:srgbClr val="6688CC"/>
                  </a:solidFill>
                  <a:effectLst/>
                  <a:latin typeface="Consolas" panose="020B0609020204030204" pitchFamily="49" charset="0"/>
                </a:rPr>
                <a:t>      - </a:t>
              </a:r>
              <a:r>
                <a:rPr lang="fr-FR" b="0">
                  <a:solidFill>
                    <a:srgbClr val="22AA44"/>
                  </a:solidFill>
                  <a:effectLst/>
                  <a:latin typeface="Consolas" panose="020B0609020204030204" pitchFamily="49" charset="0"/>
                </a:rPr>
                <a:t>"80:80"</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a:solidFill>
                    <a:srgbClr val="225588"/>
                  </a:solidFill>
                  <a:effectLst/>
                  <a:latin typeface="Consolas" panose="020B0609020204030204" pitchFamily="49" charset="0"/>
                </a:rPr>
                <a:t>volumes</a:t>
              </a:r>
              <a:r>
                <a:rPr lang="fr-FR" b="0">
                  <a:solidFill>
                    <a:srgbClr val="6688CC"/>
                  </a:solidFill>
                  <a:effectLst/>
                  <a:latin typeface="Consolas" panose="020B0609020204030204" pitchFamily="49" charset="0"/>
                </a:rPr>
                <a:t>:</a:t>
              </a:r>
            </a:p>
            <a:p>
              <a:pPr>
                <a:lnSpc>
                  <a:spcPts val="1425"/>
                </a:lnSpc>
              </a:pPr>
              <a:r>
                <a:rPr lang="fr-FR" b="0">
                  <a:solidFill>
                    <a:srgbClr val="6688CC"/>
                  </a:solidFill>
                  <a:effectLst/>
                  <a:latin typeface="Consolas" panose="020B0609020204030204" pitchFamily="49" charset="0"/>
                </a:rPr>
                <a:t>      - </a:t>
              </a:r>
              <a:r>
                <a:rPr lang="fr-FR" b="0">
                  <a:solidFill>
                    <a:srgbClr val="22AA44"/>
                  </a:solidFill>
                  <a:effectLst/>
                  <a:latin typeface="Consolas" panose="020B0609020204030204" pitchFamily="49" charset="0"/>
                </a:rPr>
                <a:t>C:/Users/Me/AppData/Local/Containers/Projet </a:t>
              </a:r>
              <a:r>
                <a:rPr lang="fr-FR" b="0" err="1">
                  <a:solidFill>
                    <a:srgbClr val="22AA44"/>
                  </a:solidFill>
                  <a:effectLst/>
                  <a:latin typeface="Consolas" panose="020B0609020204030204" pitchFamily="49" charset="0"/>
                </a:rPr>
                <a:t>Welcome</a:t>
              </a:r>
              <a:r>
                <a:rPr lang="fr-FR" b="0">
                  <a:solidFill>
                    <a:srgbClr val="22AA44"/>
                  </a:solidFill>
                  <a:effectLst/>
                  <a:latin typeface="Consolas" panose="020B0609020204030204" pitchFamily="49" charset="0"/>
                </a:rPr>
                <a:t>/</a:t>
              </a:r>
              <a:r>
                <a:rPr lang="fr-FR" b="0" err="1">
                  <a:solidFill>
                    <a:srgbClr val="22AA44"/>
                  </a:solidFill>
                  <a:effectLst/>
                  <a:latin typeface="Consolas" panose="020B0609020204030204" pitchFamily="49" charset="0"/>
                </a:rPr>
                <a:t>glpi</a:t>
              </a:r>
              <a:r>
                <a:rPr lang="fr-FR" b="0">
                  <a:solidFill>
                    <a:srgbClr val="22AA44"/>
                  </a:solidFill>
                  <a:effectLst/>
                  <a:latin typeface="Consolas" panose="020B0609020204030204" pitchFamily="49" charset="0"/>
                </a:rPr>
                <a:t>:/var/www/html/</a:t>
              </a:r>
              <a:r>
                <a:rPr lang="fr-FR" b="0" err="1">
                  <a:solidFill>
                    <a:srgbClr val="22AA44"/>
                  </a:solidFill>
                  <a:effectLst/>
                  <a:latin typeface="Consolas" panose="020B0609020204030204" pitchFamily="49" charset="0"/>
                </a:rPr>
                <a:t>glpi</a:t>
              </a:r>
              <a:endParaRPr lang="fr-FR" b="0">
                <a:solidFill>
                  <a:srgbClr val="6688CC"/>
                </a:solidFill>
                <a:effectLst/>
                <a:latin typeface="Consolas" panose="020B0609020204030204" pitchFamily="49" charset="0"/>
              </a:endParaRPr>
            </a:p>
            <a:p>
              <a:pPr>
                <a:lnSpc>
                  <a:spcPts val="1425"/>
                </a:lnSpc>
              </a:pPr>
              <a:r>
                <a:rPr lang="fr-FR" b="0">
                  <a:solidFill>
                    <a:srgbClr val="6688CC"/>
                  </a:solidFill>
                  <a:effectLst/>
                  <a:latin typeface="Consolas" panose="020B0609020204030204" pitchFamily="49" charset="0"/>
                </a:rPr>
                <a:t>    </a:t>
              </a:r>
              <a:r>
                <a:rPr lang="fr-FR" b="0">
                  <a:solidFill>
                    <a:srgbClr val="225588"/>
                  </a:solidFill>
                  <a:effectLst/>
                  <a:latin typeface="Consolas" panose="020B0609020204030204" pitchFamily="49" charset="0"/>
                </a:rPr>
                <a:t>restart</a:t>
              </a:r>
              <a:r>
                <a:rPr lang="fr-FR" b="0">
                  <a:solidFill>
                    <a:srgbClr val="6688CC"/>
                  </a:solidFill>
                  <a:effectLst/>
                  <a:latin typeface="Consolas" panose="020B0609020204030204" pitchFamily="49" charset="0"/>
                </a:rPr>
                <a:t>: </a:t>
              </a:r>
              <a:r>
                <a:rPr lang="fr-FR" b="0" err="1">
                  <a:solidFill>
                    <a:srgbClr val="22AA44"/>
                  </a:solidFill>
                  <a:effectLst/>
                  <a:latin typeface="Consolas" panose="020B0609020204030204" pitchFamily="49" charset="0"/>
                </a:rPr>
                <a:t>unless-stopped</a:t>
              </a:r>
              <a:endParaRPr lang="fr-FR" b="0">
                <a:solidFill>
                  <a:srgbClr val="6688CC"/>
                </a:solidFill>
                <a:effectLst/>
                <a:latin typeface="Consolas" panose="020B0609020204030204" pitchFamily="49" charset="0"/>
              </a:endParaRPr>
            </a:p>
          </p:txBody>
        </p:sp>
      </p:grpSp>
    </p:spTree>
    <p:extLst>
      <p:ext uri="{BB962C8B-B14F-4D97-AF65-F5344CB8AC3E}">
        <p14:creationId xmlns:p14="http://schemas.microsoft.com/office/powerpoint/2010/main" val="2927123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43C7D-1EEF-2BB6-6E26-01870C2747AC}"/>
              </a:ext>
            </a:extLst>
          </p:cNvPr>
          <p:cNvSpPr>
            <a:spLocks noGrp="1"/>
          </p:cNvSpPr>
          <p:nvPr>
            <p:ph type="title"/>
          </p:nvPr>
        </p:nvSpPr>
        <p:spPr>
          <a:xfrm>
            <a:off x="838200" y="365125"/>
            <a:ext cx="10515600" cy="1325563"/>
          </a:xfrm>
        </p:spPr>
        <p:txBody>
          <a:bodyPr anchor="ctr">
            <a:normAutofit/>
          </a:bodyPr>
          <a:lstStyle/>
          <a:p>
            <a:r>
              <a:rPr lang="fr-FR" sz="3600" b="1"/>
              <a:t>Paramétrage de l'outil GLPI</a:t>
            </a:r>
          </a:p>
        </p:txBody>
      </p:sp>
      <p:sp>
        <p:nvSpPr>
          <p:cNvPr id="14" name="Content Placeholder 3">
            <a:extLst>
              <a:ext uri="{FF2B5EF4-FFF2-40B4-BE49-F238E27FC236}">
                <a16:creationId xmlns:a16="http://schemas.microsoft.com/office/drawing/2014/main" id="{CF5A7767-545E-17F2-984E-868E5A6D8885}"/>
              </a:ext>
            </a:extLst>
          </p:cNvPr>
          <p:cNvSpPr>
            <a:spLocks noGrp="1"/>
          </p:cNvSpPr>
          <p:nvPr>
            <p:ph sz="half" idx="2"/>
          </p:nvPr>
        </p:nvSpPr>
        <p:spPr>
          <a:xfrm>
            <a:off x="1481728" y="1690688"/>
            <a:ext cx="7551545" cy="4351338"/>
          </a:xfrm>
        </p:spPr>
        <p:txBody>
          <a:bodyPr/>
          <a:lstStyle/>
          <a:p>
            <a:pPr marL="0" indent="0">
              <a:buNone/>
            </a:pPr>
            <a:r>
              <a:rPr lang="en-US"/>
              <a:t>On </a:t>
            </a:r>
            <a:r>
              <a:rPr lang="en-US" err="1"/>
              <a:t>crée</a:t>
            </a:r>
            <a:r>
              <a:rPr lang="en-US"/>
              <a:t> des </a:t>
            </a:r>
            <a:r>
              <a:rPr lang="en-US" err="1"/>
              <a:t>utilisateurs</a:t>
            </a:r>
            <a:r>
              <a:rPr lang="en-US"/>
              <a:t> :</a:t>
            </a:r>
          </a:p>
          <a:p>
            <a:pPr marL="0" indent="0">
              <a:buNone/>
            </a:pPr>
            <a:endParaRPr lang="en-US"/>
          </a:p>
          <a:p>
            <a:pPr>
              <a:buFontTx/>
              <a:buChar char="-"/>
            </a:pPr>
            <a:r>
              <a:rPr lang="en-US" err="1"/>
              <a:t>Employés</a:t>
            </a:r>
            <a:endParaRPr lang="en-US"/>
          </a:p>
          <a:p>
            <a:pPr>
              <a:buFontTx/>
              <a:buChar char="-"/>
            </a:pPr>
            <a:r>
              <a:rPr lang="en-US" err="1"/>
              <a:t>Administrateur</a:t>
            </a:r>
            <a:endParaRPr lang="en-US"/>
          </a:p>
          <a:p>
            <a:pPr>
              <a:buFontTx/>
              <a:buChar char="-"/>
            </a:pPr>
            <a:r>
              <a:rPr lang="en-US" err="1"/>
              <a:t>Technicien</a:t>
            </a:r>
            <a:endParaRPr lang="en-US"/>
          </a:p>
          <a:p>
            <a:pPr>
              <a:buFontTx/>
              <a:buChar char="-"/>
            </a:pPr>
            <a:endParaRPr lang="en-US"/>
          </a:p>
          <a:p>
            <a:pPr>
              <a:buFontTx/>
              <a:buChar char="-"/>
            </a:pPr>
            <a:r>
              <a:rPr lang="en-US" err="1"/>
              <a:t>L’on</a:t>
            </a:r>
            <a:r>
              <a:rPr lang="en-US"/>
              <a:t> </a:t>
            </a:r>
            <a:r>
              <a:rPr lang="en-US" err="1"/>
              <a:t>défini</a:t>
            </a:r>
            <a:r>
              <a:rPr lang="en-US"/>
              <a:t> des posts (PC), et les </a:t>
            </a:r>
            <a:r>
              <a:rPr lang="en-US" err="1"/>
              <a:t>attribut</a:t>
            </a:r>
            <a:r>
              <a:rPr lang="en-US"/>
              <a:t> à des employers</a:t>
            </a:r>
          </a:p>
        </p:txBody>
      </p:sp>
    </p:spTree>
    <p:extLst>
      <p:ext uri="{BB962C8B-B14F-4D97-AF65-F5344CB8AC3E}">
        <p14:creationId xmlns:p14="http://schemas.microsoft.com/office/powerpoint/2010/main" val="2347398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B011C-8B80-A3B8-3B6C-538CFDBCA8D0}"/>
              </a:ext>
            </a:extLst>
          </p:cNvPr>
          <p:cNvSpPr>
            <a:spLocks noGrp="1"/>
          </p:cNvSpPr>
          <p:nvPr>
            <p:ph type="title"/>
          </p:nvPr>
        </p:nvSpPr>
        <p:spPr/>
        <p:txBody>
          <a:bodyPr>
            <a:normAutofit/>
          </a:bodyPr>
          <a:lstStyle/>
          <a:p>
            <a:r>
              <a:rPr lang="fr-FR" sz="3600" b="1"/>
              <a:t>Avantages et lien avec ITIL</a:t>
            </a:r>
          </a:p>
        </p:txBody>
      </p:sp>
      <p:sp>
        <p:nvSpPr>
          <p:cNvPr id="3" name="Espace réservé du contenu 2">
            <a:extLst>
              <a:ext uri="{FF2B5EF4-FFF2-40B4-BE49-F238E27FC236}">
                <a16:creationId xmlns:a16="http://schemas.microsoft.com/office/drawing/2014/main" id="{FED7DA5F-F0E7-7E3B-C746-6CFBD288754D}"/>
              </a:ext>
            </a:extLst>
          </p:cNvPr>
          <p:cNvSpPr>
            <a:spLocks noGrp="1"/>
          </p:cNvSpPr>
          <p:nvPr>
            <p:ph idx="1"/>
          </p:nvPr>
        </p:nvSpPr>
        <p:spPr/>
        <p:txBody>
          <a:bodyPr/>
          <a:lstStyle/>
          <a:p>
            <a:r>
              <a:rPr lang="fr-FR" b="0" i="0">
                <a:effectLst/>
                <a:latin typeface="Google Sans"/>
              </a:rPr>
              <a:t>L'ITIL est une bibliothèque de bonnes pratiques pour la gestion des services informatiques et l'amélioration du support et des niveaux de service. L'un des principaux objectifs de l'ITIL est d'assurer une cohérence entre les services informatiques et les objectifs métier, même lorsqu'ils évoluent</a:t>
            </a:r>
          </a:p>
          <a:p>
            <a:r>
              <a:rPr lang="fr-FR">
                <a:latin typeface="Google Sans"/>
              </a:rPr>
              <a:t>GLPI permet de gérer son parc informatique de manière automatisée (mise à jour, postes défectueux…) mais aussi de faire remonter les différents problèmes via le </a:t>
            </a:r>
            <a:r>
              <a:rPr lang="fr-FR" err="1">
                <a:latin typeface="Google Sans"/>
              </a:rPr>
              <a:t>ticketing</a:t>
            </a:r>
            <a:endParaRPr lang="fr-FR">
              <a:latin typeface="Google Sans"/>
            </a:endParaRPr>
          </a:p>
        </p:txBody>
      </p:sp>
    </p:spTree>
    <p:extLst>
      <p:ext uri="{BB962C8B-B14F-4D97-AF65-F5344CB8AC3E}">
        <p14:creationId xmlns:p14="http://schemas.microsoft.com/office/powerpoint/2010/main" val="2471737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05776-85A3-3668-D681-C7D94AEB18A2}"/>
              </a:ext>
            </a:extLst>
          </p:cNvPr>
          <p:cNvSpPr>
            <a:spLocks noGrp="1"/>
          </p:cNvSpPr>
          <p:nvPr>
            <p:ph type="title"/>
          </p:nvPr>
        </p:nvSpPr>
        <p:spPr>
          <a:xfrm>
            <a:off x="838199" y="365125"/>
            <a:ext cx="10842171" cy="1325563"/>
          </a:xfrm>
        </p:spPr>
        <p:txBody>
          <a:bodyPr>
            <a:normAutofit/>
          </a:bodyPr>
          <a:lstStyle/>
          <a:p>
            <a:r>
              <a:rPr lang="fr-FR" sz="3600" b="1"/>
              <a:t>Création et explication de la gestion d'un ticket</a:t>
            </a:r>
          </a:p>
        </p:txBody>
      </p:sp>
      <p:sp>
        <p:nvSpPr>
          <p:cNvPr id="3" name="Espace réservé du contenu 2">
            <a:extLst>
              <a:ext uri="{FF2B5EF4-FFF2-40B4-BE49-F238E27FC236}">
                <a16:creationId xmlns:a16="http://schemas.microsoft.com/office/drawing/2014/main" id="{235E1114-C199-5438-6EA2-3857948EA471}"/>
              </a:ext>
            </a:extLst>
          </p:cNvPr>
          <p:cNvSpPr>
            <a:spLocks noGrp="1"/>
          </p:cNvSpPr>
          <p:nvPr>
            <p:ph idx="1"/>
          </p:nvPr>
        </p:nvSpPr>
        <p:spPr>
          <a:xfrm>
            <a:off x="838200" y="1825625"/>
            <a:ext cx="10515600" cy="2343604"/>
          </a:xfrm>
        </p:spPr>
        <p:txBody>
          <a:bodyPr>
            <a:normAutofit/>
          </a:bodyPr>
          <a:lstStyle/>
          <a:p>
            <a:r>
              <a:rPr lang="fr-FR"/>
              <a:t>Création par l’utilisateur</a:t>
            </a:r>
          </a:p>
          <a:p>
            <a:pPr lvl="1"/>
            <a:r>
              <a:rPr lang="fr-FR"/>
              <a:t>Catégorie</a:t>
            </a:r>
          </a:p>
          <a:p>
            <a:pPr lvl="1"/>
            <a:r>
              <a:rPr lang="fr-FR"/>
              <a:t>Station (Numéro pc)</a:t>
            </a:r>
          </a:p>
          <a:p>
            <a:pPr lvl="1"/>
            <a:r>
              <a:rPr lang="fr-FR"/>
              <a:t>Importance</a:t>
            </a:r>
          </a:p>
          <a:p>
            <a:pPr lvl="1"/>
            <a:r>
              <a:rPr lang="fr-FR"/>
              <a:t>Détail (Description)</a:t>
            </a:r>
          </a:p>
        </p:txBody>
      </p:sp>
      <p:sp>
        <p:nvSpPr>
          <p:cNvPr id="4" name="Espace réservé du contenu 2">
            <a:extLst>
              <a:ext uri="{FF2B5EF4-FFF2-40B4-BE49-F238E27FC236}">
                <a16:creationId xmlns:a16="http://schemas.microsoft.com/office/drawing/2014/main" id="{FE9C711A-C784-F861-FD2B-39F4A1604D05}"/>
              </a:ext>
            </a:extLst>
          </p:cNvPr>
          <p:cNvSpPr txBox="1">
            <a:spLocks/>
          </p:cNvSpPr>
          <p:nvPr/>
        </p:nvSpPr>
        <p:spPr>
          <a:xfrm>
            <a:off x="838200" y="4169229"/>
            <a:ext cx="10515600" cy="2323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Revue par l’administration</a:t>
            </a:r>
          </a:p>
          <a:p>
            <a:pPr lvl="1"/>
            <a:r>
              <a:rPr lang="fr-FR"/>
              <a:t>Interaction (Message)</a:t>
            </a:r>
          </a:p>
          <a:p>
            <a:pPr lvl="1"/>
            <a:r>
              <a:rPr lang="fr-FR"/>
              <a:t>Gère le ticket (Mise en attente, fermeture, etc…)</a:t>
            </a:r>
          </a:p>
        </p:txBody>
      </p:sp>
    </p:spTree>
    <p:extLst>
      <p:ext uri="{BB962C8B-B14F-4D97-AF65-F5344CB8AC3E}">
        <p14:creationId xmlns:p14="http://schemas.microsoft.com/office/powerpoint/2010/main" val="3326033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77C27-66C1-6008-8347-F63AC5DC80CE}"/>
              </a:ext>
            </a:extLst>
          </p:cNvPr>
          <p:cNvSpPr>
            <a:spLocks noGrp="1"/>
          </p:cNvSpPr>
          <p:nvPr>
            <p:ph type="title"/>
          </p:nvPr>
        </p:nvSpPr>
        <p:spPr>
          <a:xfrm>
            <a:off x="839788" y="457200"/>
            <a:ext cx="3932237" cy="1600200"/>
          </a:xfrm>
        </p:spPr>
        <p:txBody>
          <a:bodyPr anchor="b">
            <a:normAutofit/>
          </a:bodyPr>
          <a:lstStyle/>
          <a:p>
            <a:r>
              <a:rPr lang="fr-FR"/>
              <a:t>Vue d'ensemble de l'outil GLPI</a:t>
            </a:r>
          </a:p>
        </p:txBody>
      </p:sp>
      <p:pic>
        <p:nvPicPr>
          <p:cNvPr id="5" name="Espace réservé du contenu 4" descr="Une image contenant texte, capture d’écran, logiciel, Logiciel multimédia&#10;&#10;Description générée automatiquement">
            <a:extLst>
              <a:ext uri="{FF2B5EF4-FFF2-40B4-BE49-F238E27FC236}">
                <a16:creationId xmlns:a16="http://schemas.microsoft.com/office/drawing/2014/main" id="{5A8D3B88-903F-57AB-666E-CEC0C229A3B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p:blipFill>
        <p:spPr>
          <a:xfrm>
            <a:off x="5411788" y="1903222"/>
            <a:ext cx="6172200" cy="4119943"/>
          </a:xfrm>
          <a:noFill/>
          <a:effectLst>
            <a:glow rad="101600">
              <a:schemeClr val="bg1">
                <a:alpha val="60000"/>
              </a:schemeClr>
            </a:glow>
            <a:outerShdw blurRad="63500" sx="102000" sy="102000" algn="ctr" rotWithShape="0">
              <a:prstClr val="black">
                <a:alpha val="40000"/>
              </a:prstClr>
            </a:outerShdw>
          </a:effectLst>
        </p:spPr>
      </p:pic>
      <p:sp>
        <p:nvSpPr>
          <p:cNvPr id="7" name="Text Placeholder 3">
            <a:extLst>
              <a:ext uri="{FF2B5EF4-FFF2-40B4-BE49-F238E27FC236}">
                <a16:creationId xmlns:a16="http://schemas.microsoft.com/office/drawing/2014/main" id="{1BCF9D54-222D-0D58-F2EB-E6D8280F4228}"/>
              </a:ext>
            </a:extLst>
          </p:cNvPr>
          <p:cNvSpPr>
            <a:spLocks noGrp="1"/>
          </p:cNvSpPr>
          <p:nvPr>
            <p:ph type="body" sz="half" idx="2"/>
          </p:nvPr>
        </p:nvSpPr>
        <p:spPr>
          <a:xfrm>
            <a:off x="839788" y="2057400"/>
            <a:ext cx="3932237" cy="3811588"/>
          </a:xfrm>
        </p:spPr>
        <p:txBody>
          <a:bodyPr/>
          <a:lstStyle/>
          <a:p>
            <a:r>
              <a:rPr lang="en-US" err="1"/>
              <a:t>L’interface</a:t>
            </a:r>
            <a:r>
              <a:rPr lang="en-US"/>
              <a:t> </a:t>
            </a:r>
            <a:r>
              <a:rPr lang="en-US" err="1"/>
              <a:t>principale</a:t>
            </a:r>
            <a:r>
              <a:rPr lang="en-US"/>
              <a:t> de GLPI </a:t>
            </a:r>
            <a:r>
              <a:rPr lang="en-US" err="1"/>
              <a:t>permet</a:t>
            </a:r>
            <a:r>
              <a:rPr lang="en-US"/>
              <a:t> de </a:t>
            </a:r>
            <a:r>
              <a:rPr lang="en-US" err="1"/>
              <a:t>voir</a:t>
            </a:r>
            <a:r>
              <a:rPr lang="en-US"/>
              <a:t> </a:t>
            </a:r>
            <a:r>
              <a:rPr lang="en-US" err="1"/>
              <a:t>rapidement</a:t>
            </a:r>
            <a:r>
              <a:rPr lang="en-US"/>
              <a:t> et </a:t>
            </a:r>
            <a:r>
              <a:rPr lang="en-US" err="1"/>
              <a:t>en</a:t>
            </a:r>
            <a:r>
              <a:rPr lang="en-US"/>
              <a:t> un coup </a:t>
            </a:r>
            <a:r>
              <a:rPr lang="en-US" err="1"/>
              <a:t>d’oeil</a:t>
            </a:r>
            <a:r>
              <a:rPr lang="en-US"/>
              <a:t> </a:t>
            </a:r>
            <a:r>
              <a:rPr lang="en-US" err="1"/>
              <a:t>s’il</a:t>
            </a:r>
            <a:r>
              <a:rPr lang="en-US"/>
              <a:t> y a des </a:t>
            </a:r>
            <a:r>
              <a:rPr lang="en-US" err="1"/>
              <a:t>problemes</a:t>
            </a:r>
            <a:r>
              <a:rPr lang="en-US"/>
              <a:t> et </a:t>
            </a:r>
            <a:r>
              <a:rPr lang="en-US" err="1"/>
              <a:t>où</a:t>
            </a:r>
            <a:r>
              <a:rPr lang="en-US"/>
              <a:t> </a:t>
            </a:r>
            <a:r>
              <a:rPr lang="en-US" err="1"/>
              <a:t>ils</a:t>
            </a:r>
            <a:r>
              <a:rPr lang="en-US"/>
              <a:t> </a:t>
            </a:r>
            <a:r>
              <a:rPr lang="en-US" err="1"/>
              <a:t>sont</a:t>
            </a:r>
            <a:r>
              <a:rPr lang="en-US"/>
              <a:t>.</a:t>
            </a:r>
          </a:p>
          <a:p>
            <a:r>
              <a:rPr lang="en-US" err="1"/>
              <a:t>L’interface</a:t>
            </a:r>
            <a:r>
              <a:rPr lang="en-US"/>
              <a:t> simple </a:t>
            </a:r>
            <a:r>
              <a:rPr lang="en-US" err="1"/>
              <a:t>permet</a:t>
            </a:r>
            <a:r>
              <a:rPr lang="en-US"/>
              <a:t> </a:t>
            </a:r>
            <a:r>
              <a:rPr lang="en-US" err="1"/>
              <a:t>une</a:t>
            </a:r>
            <a:r>
              <a:rPr lang="en-US"/>
              <a:t> </a:t>
            </a:r>
            <a:r>
              <a:rPr lang="en-US" err="1"/>
              <a:t>prise</a:t>
            </a:r>
            <a:r>
              <a:rPr lang="en-US"/>
              <a:t> </a:t>
            </a:r>
            <a:r>
              <a:rPr lang="en-US" err="1"/>
              <a:t>en</a:t>
            </a:r>
            <a:r>
              <a:rPr lang="en-US"/>
              <a:t> main </a:t>
            </a:r>
            <a:r>
              <a:rPr lang="en-US" err="1"/>
              <a:t>rapide</a:t>
            </a:r>
            <a:r>
              <a:rPr lang="en-US"/>
              <a:t>.</a:t>
            </a:r>
          </a:p>
          <a:p>
            <a:r>
              <a:rPr lang="en-US"/>
              <a:t>Matériel, </a:t>
            </a:r>
            <a:r>
              <a:rPr lang="en-US" err="1"/>
              <a:t>utilisateurs</a:t>
            </a:r>
            <a:r>
              <a:rPr lang="en-US"/>
              <a:t>, </a:t>
            </a:r>
            <a:r>
              <a:rPr lang="en-US" err="1"/>
              <a:t>statistiques</a:t>
            </a:r>
            <a:r>
              <a:rPr lang="en-US"/>
              <a:t>… tout pour un travail </a:t>
            </a:r>
            <a:r>
              <a:rPr lang="en-US" err="1"/>
              <a:t>efficace</a:t>
            </a:r>
            <a:endParaRPr lang="en-US"/>
          </a:p>
        </p:txBody>
      </p:sp>
    </p:spTree>
    <p:extLst>
      <p:ext uri="{BB962C8B-B14F-4D97-AF65-F5344CB8AC3E}">
        <p14:creationId xmlns:p14="http://schemas.microsoft.com/office/powerpoint/2010/main" val="3467386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CC62A-4D0A-B037-F676-D5B006BFB7F2}"/>
              </a:ext>
            </a:extLst>
          </p:cNvPr>
          <p:cNvSpPr>
            <a:spLocks noGrp="1"/>
          </p:cNvSpPr>
          <p:nvPr>
            <p:ph type="title"/>
          </p:nvPr>
        </p:nvSpPr>
        <p:spPr/>
        <p:txBody>
          <a:bodyPr>
            <a:normAutofit/>
          </a:bodyPr>
          <a:lstStyle/>
          <a:p>
            <a:r>
              <a:rPr lang="fr-FR" sz="3600" b="1"/>
              <a:t>Déploiement d'une solution de Qualimétrie en continue (</a:t>
            </a:r>
            <a:r>
              <a:rPr lang="fr-FR" sz="3600" b="1" err="1"/>
              <a:t>SonarQube</a:t>
            </a:r>
            <a:r>
              <a:rPr lang="fr-FR" sz="3600" b="1"/>
              <a:t>)</a:t>
            </a:r>
          </a:p>
        </p:txBody>
      </p:sp>
      <p:sp>
        <p:nvSpPr>
          <p:cNvPr id="3" name="Espace réservé du contenu 2">
            <a:extLst>
              <a:ext uri="{FF2B5EF4-FFF2-40B4-BE49-F238E27FC236}">
                <a16:creationId xmlns:a16="http://schemas.microsoft.com/office/drawing/2014/main" id="{4904608F-2B3C-FD23-4668-D480B0B5C09D}"/>
              </a:ext>
            </a:extLst>
          </p:cNvPr>
          <p:cNvSpPr>
            <a:spLocks noGrp="1"/>
          </p:cNvSpPr>
          <p:nvPr>
            <p:ph idx="1"/>
          </p:nvPr>
        </p:nvSpPr>
        <p:spPr/>
        <p:txBody>
          <a:bodyPr/>
          <a:lstStyle/>
          <a:p>
            <a:r>
              <a:rPr lang="fr-FR"/>
              <a:t>Le serveur </a:t>
            </a:r>
            <a:r>
              <a:rPr lang="fr-FR" err="1"/>
              <a:t>SonarQube</a:t>
            </a:r>
            <a:r>
              <a:rPr lang="fr-FR"/>
              <a:t> récupère, analyse, et stocke les données analysées de manière permanente </a:t>
            </a:r>
          </a:p>
          <a:p>
            <a:r>
              <a:rPr lang="fr-FR"/>
              <a:t>Détecte les erreurs, failles de sécurité,  code </a:t>
            </a:r>
            <a:r>
              <a:rPr lang="fr-FR" err="1"/>
              <a:t>smells</a:t>
            </a:r>
            <a:r>
              <a:rPr lang="fr-FR"/>
              <a:t>(Mauvaise pratique), le non respect des conventions de nommage…</a:t>
            </a:r>
          </a:p>
          <a:p>
            <a:r>
              <a:rPr lang="fr-FR"/>
              <a:t>Génère un rapport compréhensible avec les priorités </a:t>
            </a:r>
          </a:p>
          <a:p>
            <a:r>
              <a:rPr lang="fr-FR"/>
              <a:t>Un server central qui répertorié les codes sources, des clients qui envoie et analyse leur code sur leur machine ( Facilité d'installation)</a:t>
            </a:r>
          </a:p>
          <a:p>
            <a:pPr marL="0" indent="0">
              <a:buNone/>
            </a:pPr>
            <a:r>
              <a:rPr lang="fr-FR"/>
              <a:t> </a:t>
            </a:r>
          </a:p>
          <a:p>
            <a:endParaRPr lang="fr-FR"/>
          </a:p>
          <a:p>
            <a:endParaRPr lang="fr-FR"/>
          </a:p>
        </p:txBody>
      </p:sp>
    </p:spTree>
    <p:extLst>
      <p:ext uri="{BB962C8B-B14F-4D97-AF65-F5344CB8AC3E}">
        <p14:creationId xmlns:p14="http://schemas.microsoft.com/office/powerpoint/2010/main" val="1735177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2D787-96EE-5797-059A-D387EE22E2ED}"/>
              </a:ext>
            </a:extLst>
          </p:cNvPr>
          <p:cNvSpPr>
            <a:spLocks noGrp="1"/>
          </p:cNvSpPr>
          <p:nvPr>
            <p:ph type="title"/>
          </p:nvPr>
        </p:nvSpPr>
        <p:spPr/>
        <p:txBody>
          <a:bodyPr>
            <a:normAutofit/>
          </a:bodyPr>
          <a:lstStyle/>
          <a:p>
            <a:r>
              <a:rPr lang="fr-FR" sz="3600" b="1"/>
              <a:t>Quels sont les avantages</a:t>
            </a:r>
          </a:p>
        </p:txBody>
      </p:sp>
      <p:sp>
        <p:nvSpPr>
          <p:cNvPr id="3" name="Espace réservé du contenu 2">
            <a:extLst>
              <a:ext uri="{FF2B5EF4-FFF2-40B4-BE49-F238E27FC236}">
                <a16:creationId xmlns:a16="http://schemas.microsoft.com/office/drawing/2014/main" id="{A3D841B9-317B-A6AE-2E3E-8EE3D9F2FAC5}"/>
              </a:ext>
            </a:extLst>
          </p:cNvPr>
          <p:cNvSpPr>
            <a:spLocks noGrp="1"/>
          </p:cNvSpPr>
          <p:nvPr>
            <p:ph idx="1"/>
          </p:nvPr>
        </p:nvSpPr>
        <p:spPr/>
        <p:txBody>
          <a:bodyPr/>
          <a:lstStyle/>
          <a:p>
            <a:r>
              <a:rPr lang="fr-FR"/>
              <a:t>Le gain de temps</a:t>
            </a:r>
          </a:p>
          <a:p>
            <a:r>
              <a:rPr lang="fr-FR"/>
              <a:t>La diminution de probabilité de bugs</a:t>
            </a:r>
          </a:p>
          <a:p>
            <a:r>
              <a:rPr lang="fr-FR"/>
              <a:t>Centralisation des données</a:t>
            </a:r>
          </a:p>
          <a:p>
            <a:r>
              <a:rPr lang="fr-FR"/>
              <a:t>Meilleure organisation </a:t>
            </a:r>
          </a:p>
          <a:p>
            <a:endParaRPr lang="fr-FR"/>
          </a:p>
          <a:p>
            <a:endParaRPr lang="fr-FR"/>
          </a:p>
        </p:txBody>
      </p:sp>
    </p:spTree>
    <p:extLst>
      <p:ext uri="{BB962C8B-B14F-4D97-AF65-F5344CB8AC3E}">
        <p14:creationId xmlns:p14="http://schemas.microsoft.com/office/powerpoint/2010/main" val="96600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6E66185B-BC1F-4986-A16D-3A9DDDB5A826}"/>
              </a:ext>
            </a:extLst>
          </p:cNvPr>
          <p:cNvSpPr/>
          <p:nvPr/>
        </p:nvSpPr>
        <p:spPr>
          <a:xfrm>
            <a:off x="5180012" y="1067912"/>
            <a:ext cx="6172200" cy="4732187"/>
          </a:xfrm>
          <a:prstGeom prst="roundRect">
            <a:avLst>
              <a:gd name="adj" fmla="val 1857"/>
            </a:avLst>
          </a:prstGeom>
          <a:noFill/>
          <a:ln>
            <a:solidFill>
              <a:schemeClr val="bg1"/>
            </a:solidFill>
          </a:ln>
          <a:effectLst>
            <a:glow rad="101600">
              <a:schemeClr val="bg1">
                <a:alpha val="60000"/>
              </a:schemeClr>
            </a:glow>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CB9F13A-F1B6-867B-76E4-D993C1CE6127}"/>
              </a:ext>
            </a:extLst>
          </p:cNvPr>
          <p:cNvSpPr>
            <a:spLocks noGrp="1"/>
          </p:cNvSpPr>
          <p:nvPr>
            <p:ph type="title"/>
          </p:nvPr>
        </p:nvSpPr>
        <p:spPr>
          <a:xfrm>
            <a:off x="839788" y="457200"/>
            <a:ext cx="3932237" cy="1600200"/>
          </a:xfrm>
        </p:spPr>
        <p:txBody>
          <a:bodyPr vert="horz" lIns="91440" tIns="45720" rIns="91440" bIns="45720" rtlCol="0" anchor="b">
            <a:normAutofit/>
          </a:bodyPr>
          <a:lstStyle/>
          <a:p>
            <a:r>
              <a:rPr lang="fr-FR" kern="1200">
                <a:latin typeface="+mj-lt"/>
                <a:ea typeface="+mj-ea"/>
                <a:cs typeface="+mj-cs"/>
              </a:rPr>
              <a:t>Présentation de l'entreprise</a:t>
            </a:r>
          </a:p>
        </p:txBody>
      </p:sp>
      <p:sp>
        <p:nvSpPr>
          <p:cNvPr id="18" name="Text Placeholder 3">
            <a:extLst>
              <a:ext uri="{FF2B5EF4-FFF2-40B4-BE49-F238E27FC236}">
                <a16:creationId xmlns:a16="http://schemas.microsoft.com/office/drawing/2014/main" id="{4803A333-2B03-EFD6-E5AF-639B1E5B92C7}"/>
              </a:ext>
            </a:extLst>
          </p:cNvPr>
          <p:cNvSpPr>
            <a:spLocks noGrp="1"/>
          </p:cNvSpPr>
          <p:nvPr>
            <p:ph type="body" sz="half" idx="2"/>
          </p:nvPr>
        </p:nvSpPr>
        <p:spPr>
          <a:xfrm>
            <a:off x="839788" y="2057400"/>
            <a:ext cx="3932237" cy="3811588"/>
          </a:xfrm>
        </p:spPr>
        <p:txBody>
          <a:bodyPr/>
          <a:lstStyle/>
          <a:p>
            <a:r>
              <a:rPr lang="en-US"/>
              <a:t>Notre </a:t>
            </a:r>
            <a:r>
              <a:rPr lang="en-US" err="1"/>
              <a:t>entreprise</a:t>
            </a:r>
            <a:r>
              <a:rPr lang="en-US"/>
              <a:t> Tech4business </a:t>
            </a:r>
            <a:r>
              <a:rPr lang="en-US" err="1"/>
              <a:t>est</a:t>
            </a:r>
            <a:r>
              <a:rPr lang="en-US"/>
              <a:t> </a:t>
            </a:r>
            <a:r>
              <a:rPr lang="en-US" err="1"/>
              <a:t>prestataire</a:t>
            </a:r>
            <a:r>
              <a:rPr lang="en-US"/>
              <a:t> pour </a:t>
            </a:r>
            <a:r>
              <a:rPr lang="en-US" err="1"/>
              <a:t>une</a:t>
            </a:r>
            <a:r>
              <a:rPr lang="en-US"/>
              <a:t> </a:t>
            </a:r>
            <a:r>
              <a:rPr lang="en-US" err="1"/>
              <a:t>entreprise</a:t>
            </a:r>
            <a:r>
              <a:rPr lang="en-US"/>
              <a:t> </a:t>
            </a:r>
            <a:r>
              <a:rPr lang="en-US" err="1"/>
              <a:t>immobilière</a:t>
            </a:r>
            <a:r>
              <a:rPr lang="en-US"/>
              <a:t> </a:t>
            </a:r>
            <a:r>
              <a:rPr lang="en-US" err="1"/>
              <a:t>nommée</a:t>
            </a:r>
            <a:r>
              <a:rPr lang="en-US"/>
              <a:t> Welcome.</a:t>
            </a:r>
          </a:p>
          <a:p>
            <a:r>
              <a:rPr lang="en-US" err="1"/>
              <a:t>Cette</a:t>
            </a:r>
            <a:r>
              <a:rPr lang="en-US"/>
              <a:t> </a:t>
            </a:r>
            <a:r>
              <a:rPr lang="en-US" err="1"/>
              <a:t>dernière</a:t>
            </a:r>
            <a:r>
              <a:rPr lang="en-US"/>
              <a:t> rencontre </a:t>
            </a:r>
            <a:r>
              <a:rPr lang="en-US" err="1"/>
              <a:t>différents</a:t>
            </a:r>
            <a:r>
              <a:rPr lang="en-US"/>
              <a:t> </a:t>
            </a:r>
            <a:r>
              <a:rPr lang="en-US" err="1"/>
              <a:t>problemes</a:t>
            </a:r>
            <a:r>
              <a:rPr lang="en-US"/>
              <a:t> avec son SI et fait </a:t>
            </a:r>
            <a:r>
              <a:rPr lang="en-US" err="1"/>
              <a:t>appel</a:t>
            </a:r>
            <a:r>
              <a:rPr lang="en-US"/>
              <a:t> à </a:t>
            </a:r>
            <a:r>
              <a:rPr lang="en-US" err="1"/>
              <a:t>nos</a:t>
            </a:r>
            <a:r>
              <a:rPr lang="en-US"/>
              <a:t> services pour faire un état des </a:t>
            </a:r>
            <a:r>
              <a:rPr lang="en-US" err="1"/>
              <a:t>lieux</a:t>
            </a:r>
            <a:r>
              <a:rPr lang="en-US"/>
              <a:t> des </a:t>
            </a:r>
            <a:r>
              <a:rPr lang="en-US" err="1"/>
              <a:t>différents</a:t>
            </a:r>
            <a:r>
              <a:rPr lang="en-US"/>
              <a:t> </a:t>
            </a:r>
            <a:r>
              <a:rPr lang="en-US" err="1"/>
              <a:t>problemes</a:t>
            </a:r>
            <a:r>
              <a:rPr lang="en-US"/>
              <a:t> </a:t>
            </a:r>
            <a:r>
              <a:rPr lang="en-US" err="1"/>
              <a:t>qu’elle</a:t>
            </a:r>
            <a:r>
              <a:rPr lang="en-US"/>
              <a:t> rencontre et  nous charge </a:t>
            </a:r>
            <a:r>
              <a:rPr lang="en-US" err="1"/>
              <a:t>d’y</a:t>
            </a:r>
            <a:r>
              <a:rPr lang="en-US"/>
              <a:t> </a:t>
            </a:r>
            <a:r>
              <a:rPr lang="en-US" err="1"/>
              <a:t>remédier</a:t>
            </a:r>
            <a:r>
              <a:rPr lang="en-US"/>
              <a:t>.</a:t>
            </a:r>
          </a:p>
          <a:p>
            <a:r>
              <a:rPr lang="en-US"/>
              <a:t>Ci </a:t>
            </a:r>
            <a:r>
              <a:rPr lang="en-US" err="1"/>
              <a:t>contre</a:t>
            </a:r>
            <a:r>
              <a:rPr lang="en-US"/>
              <a:t>, nous </a:t>
            </a:r>
            <a:r>
              <a:rPr lang="en-US" err="1"/>
              <a:t>retrouvons</a:t>
            </a:r>
            <a:r>
              <a:rPr lang="en-US"/>
              <a:t> les </a:t>
            </a:r>
            <a:r>
              <a:rPr lang="en-US" err="1"/>
              <a:t>différentes</a:t>
            </a:r>
            <a:r>
              <a:rPr lang="en-US"/>
              <a:t> </a:t>
            </a:r>
            <a:r>
              <a:rPr lang="en-US" err="1"/>
              <a:t>difficultés</a:t>
            </a:r>
            <a:r>
              <a:rPr lang="en-US"/>
              <a:t> </a:t>
            </a:r>
            <a:r>
              <a:rPr lang="en-US" err="1"/>
              <a:t>rencontrées</a:t>
            </a:r>
            <a:r>
              <a:rPr lang="en-US"/>
              <a:t> par Welcome</a:t>
            </a:r>
          </a:p>
        </p:txBody>
      </p:sp>
      <p:graphicFrame>
        <p:nvGraphicFramePr>
          <p:cNvPr id="19" name="ZoneTexte 3">
            <a:extLst>
              <a:ext uri="{FF2B5EF4-FFF2-40B4-BE49-F238E27FC236}">
                <a16:creationId xmlns:a16="http://schemas.microsoft.com/office/drawing/2014/main" id="{EDF58C7F-E4DB-41A8-F730-BB08FB8C9AFD}"/>
              </a:ext>
            </a:extLst>
          </p:cNvPr>
          <p:cNvGraphicFramePr/>
          <p:nvPr>
            <p:extLst>
              <p:ext uri="{D42A27DB-BD31-4B8C-83A1-F6EECF244321}">
                <p14:modId xmlns:p14="http://schemas.microsoft.com/office/powerpoint/2010/main" val="1612225018"/>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963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C6F1EF-5A1F-F320-FFCA-52205A302BBA}"/>
              </a:ext>
            </a:extLst>
          </p:cNvPr>
          <p:cNvSpPr>
            <a:spLocks noGrp="1"/>
          </p:cNvSpPr>
          <p:nvPr>
            <p:ph type="title"/>
          </p:nvPr>
        </p:nvSpPr>
        <p:spPr/>
        <p:txBody>
          <a:bodyPr>
            <a:normAutofit/>
          </a:bodyPr>
          <a:lstStyle/>
          <a:p>
            <a:r>
              <a:rPr lang="fr-FR" sz="3600" b="1"/>
              <a:t>Explication de l’agent et comment l'utiliser</a:t>
            </a:r>
          </a:p>
        </p:txBody>
      </p:sp>
      <p:sp>
        <p:nvSpPr>
          <p:cNvPr id="3" name="Espace réservé du contenu 2">
            <a:extLst>
              <a:ext uri="{FF2B5EF4-FFF2-40B4-BE49-F238E27FC236}">
                <a16:creationId xmlns:a16="http://schemas.microsoft.com/office/drawing/2014/main" id="{73EB98B2-0B1D-2900-07CE-EFA3319275F9}"/>
              </a:ext>
            </a:extLst>
          </p:cNvPr>
          <p:cNvSpPr>
            <a:spLocks noGrp="1"/>
          </p:cNvSpPr>
          <p:nvPr>
            <p:ph idx="1"/>
          </p:nvPr>
        </p:nvSpPr>
        <p:spPr/>
        <p:txBody>
          <a:bodyPr/>
          <a:lstStyle/>
          <a:p>
            <a:r>
              <a:rPr lang="fr-FR" err="1"/>
              <a:t>SonarQube</a:t>
            </a:r>
            <a:endParaRPr lang="fr-FR"/>
          </a:p>
          <a:p>
            <a:pPr lvl="1"/>
            <a:r>
              <a:rPr lang="fr-FR"/>
              <a:t>Site et base de données des codes source et de leurs erreurs</a:t>
            </a:r>
          </a:p>
          <a:p>
            <a:pPr marL="457200" lvl="1" indent="0">
              <a:buNone/>
            </a:pPr>
            <a:endParaRPr lang="fr-FR"/>
          </a:p>
          <a:p>
            <a:r>
              <a:rPr lang="fr-FR" err="1"/>
              <a:t>SonarScanner</a:t>
            </a:r>
            <a:endParaRPr lang="fr-FR"/>
          </a:p>
          <a:p>
            <a:pPr lvl="1"/>
            <a:r>
              <a:rPr lang="fr-FR"/>
              <a:t>Un exécutable local du fichier contenant le code source, envoyant les données à </a:t>
            </a:r>
            <a:r>
              <a:rPr lang="fr-FR" err="1"/>
              <a:t>SonarQube</a:t>
            </a:r>
            <a:r>
              <a:rPr lang="fr-FR"/>
              <a:t>. Ce que les développeurs analysant leur code utiliseront, </a:t>
            </a:r>
          </a:p>
        </p:txBody>
      </p:sp>
    </p:spTree>
    <p:extLst>
      <p:ext uri="{BB962C8B-B14F-4D97-AF65-F5344CB8AC3E}">
        <p14:creationId xmlns:p14="http://schemas.microsoft.com/office/powerpoint/2010/main" val="3965313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A2C3A5-3813-BB5F-6800-695BB67FA134}"/>
              </a:ext>
            </a:extLst>
          </p:cNvPr>
          <p:cNvSpPr>
            <a:spLocks noGrp="1"/>
          </p:cNvSpPr>
          <p:nvPr>
            <p:ph type="title"/>
          </p:nvPr>
        </p:nvSpPr>
        <p:spPr/>
        <p:txBody>
          <a:bodyPr>
            <a:normAutofit/>
          </a:bodyPr>
          <a:lstStyle/>
          <a:p>
            <a:r>
              <a:rPr lang="fr-FR" sz="3600" b="1"/>
              <a:t>Dette technique d'un projet</a:t>
            </a:r>
          </a:p>
        </p:txBody>
      </p:sp>
      <p:sp>
        <p:nvSpPr>
          <p:cNvPr id="5" name="Espace réservé du contenu 4">
            <a:extLst>
              <a:ext uri="{FF2B5EF4-FFF2-40B4-BE49-F238E27FC236}">
                <a16:creationId xmlns:a16="http://schemas.microsoft.com/office/drawing/2014/main" id="{0ADE995A-68A7-4AD1-3CFB-5F89C7EC67AF}"/>
              </a:ext>
            </a:extLst>
          </p:cNvPr>
          <p:cNvSpPr>
            <a:spLocks noGrp="1"/>
          </p:cNvSpPr>
          <p:nvPr>
            <p:ph idx="1"/>
          </p:nvPr>
        </p:nvSpPr>
        <p:spPr>
          <a:xfrm>
            <a:off x="334681" y="1836878"/>
            <a:ext cx="7730114" cy="4366698"/>
          </a:xfrm>
        </p:spPr>
        <p:txBody>
          <a:bodyPr>
            <a:normAutofit lnSpcReduction="10000"/>
          </a:bodyPr>
          <a:lstStyle/>
          <a:p>
            <a:r>
              <a:rPr lang="fr-FR"/>
              <a:t>La dette technique d’un projet représente Le temps supplémentaire qu’un projet peut avoir</a:t>
            </a:r>
          </a:p>
          <a:p>
            <a:endParaRPr lang="fr-FR"/>
          </a:p>
          <a:p>
            <a:r>
              <a:rPr lang="fr-FR"/>
              <a:t>Peut être engendrer par des erreurs de codes ( Mauvaise structure,  Mauvaise solution,  spaghetti code </a:t>
            </a:r>
            <a:r>
              <a:rPr lang="fr-FR" err="1"/>
              <a:t>ect</a:t>
            </a:r>
            <a:r>
              <a:rPr lang="fr-FR"/>
              <a:t>…)</a:t>
            </a:r>
          </a:p>
          <a:p>
            <a:pPr marL="0" indent="0">
              <a:buNone/>
            </a:pPr>
            <a:r>
              <a:rPr lang="fr-FR"/>
              <a:t> </a:t>
            </a:r>
          </a:p>
          <a:p>
            <a:r>
              <a:rPr lang="fr-FR" err="1"/>
              <a:t>SonarQube</a:t>
            </a:r>
            <a:r>
              <a:rPr lang="fr-FR"/>
              <a:t> permet de calculer la dette ( ex : 2 jours pour corriger les problèmes) Et de détecter les erreurs avec leurs priorités</a:t>
            </a:r>
          </a:p>
        </p:txBody>
      </p:sp>
      <p:pic>
        <p:nvPicPr>
          <p:cNvPr id="8" name="Image 7">
            <a:extLst>
              <a:ext uri="{FF2B5EF4-FFF2-40B4-BE49-F238E27FC236}">
                <a16:creationId xmlns:a16="http://schemas.microsoft.com/office/drawing/2014/main" id="{7AAA1DAD-5F79-D452-8B2D-28A1D1921D86}"/>
              </a:ext>
            </a:extLst>
          </p:cNvPr>
          <p:cNvPicPr>
            <a:picLocks noChangeAspect="1"/>
          </p:cNvPicPr>
          <p:nvPr/>
        </p:nvPicPr>
        <p:blipFill>
          <a:blip r:embed="rId2"/>
          <a:stretch>
            <a:fillRect/>
          </a:stretch>
        </p:blipFill>
        <p:spPr>
          <a:xfrm>
            <a:off x="8340071" y="1027906"/>
            <a:ext cx="6348809" cy="4047365"/>
          </a:xfrm>
          <a:prstGeom prst="rect">
            <a:avLst/>
          </a:prstGeom>
        </p:spPr>
      </p:pic>
    </p:spTree>
    <p:extLst>
      <p:ext uri="{BB962C8B-B14F-4D97-AF65-F5344CB8AC3E}">
        <p14:creationId xmlns:p14="http://schemas.microsoft.com/office/powerpoint/2010/main" val="2259421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FE4FA-934C-F021-AACC-7FC5C09A77DD}"/>
              </a:ext>
            </a:extLst>
          </p:cNvPr>
          <p:cNvSpPr>
            <a:spLocks noGrp="1"/>
          </p:cNvSpPr>
          <p:nvPr>
            <p:ph type="title"/>
          </p:nvPr>
        </p:nvSpPr>
        <p:spPr>
          <a:xfrm>
            <a:off x="2468217" y="500062"/>
            <a:ext cx="10515600" cy="1325563"/>
          </a:xfrm>
        </p:spPr>
        <p:txBody>
          <a:bodyPr>
            <a:normAutofit/>
          </a:bodyPr>
          <a:lstStyle/>
          <a:p>
            <a:r>
              <a:rPr lang="fr-FR" sz="3600" b="1"/>
              <a:t>Charte qualité service informatique</a:t>
            </a:r>
          </a:p>
        </p:txBody>
      </p:sp>
      <p:sp>
        <p:nvSpPr>
          <p:cNvPr id="3" name="Espace réservé du contenu 2">
            <a:extLst>
              <a:ext uri="{FF2B5EF4-FFF2-40B4-BE49-F238E27FC236}">
                <a16:creationId xmlns:a16="http://schemas.microsoft.com/office/drawing/2014/main" id="{B64952FE-FFCE-87CB-8884-0769FF616B66}"/>
              </a:ext>
            </a:extLst>
          </p:cNvPr>
          <p:cNvSpPr>
            <a:spLocks noGrp="1"/>
          </p:cNvSpPr>
          <p:nvPr>
            <p:ph idx="1"/>
          </p:nvPr>
        </p:nvSpPr>
        <p:spPr>
          <a:xfrm>
            <a:off x="639418" y="1640095"/>
            <a:ext cx="10515600" cy="4351338"/>
          </a:xfrm>
        </p:spPr>
        <p:txBody>
          <a:bodyPr/>
          <a:lstStyle/>
          <a:p>
            <a:pPr marL="0" indent="0" algn="ctr">
              <a:buNone/>
            </a:pPr>
            <a:r>
              <a:rPr lang="fr-FR"/>
              <a:t>Optimisation de la communication, de la réactivité, de la sécurité et de la performance IT</a:t>
            </a:r>
          </a:p>
          <a:p>
            <a:pPr marL="0" indent="0" algn="ctr">
              <a:buNone/>
            </a:pPr>
            <a:r>
              <a:rPr lang="fr-FR"/>
              <a:t>Charte à accepter et à appliquer par tous les employés du SI</a:t>
            </a:r>
          </a:p>
          <a:p>
            <a:pPr marL="0" indent="0" algn="ctr">
              <a:buNone/>
            </a:pPr>
            <a:r>
              <a:rPr lang="fr-FR"/>
              <a:t>Représente la qualité minimum que le SI doit respecter</a:t>
            </a:r>
          </a:p>
          <a:p>
            <a:pPr marL="0" indent="0">
              <a:buNone/>
            </a:pPr>
            <a:r>
              <a:rPr lang="fr-FR"/>
              <a:t>  </a:t>
            </a:r>
          </a:p>
        </p:txBody>
      </p:sp>
    </p:spTree>
    <p:extLst>
      <p:ext uri="{BB962C8B-B14F-4D97-AF65-F5344CB8AC3E}">
        <p14:creationId xmlns:p14="http://schemas.microsoft.com/office/powerpoint/2010/main" val="2694319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9CD5C-59AF-F60B-D6ED-65EB2D737EBC}"/>
              </a:ext>
            </a:extLst>
          </p:cNvPr>
          <p:cNvSpPr>
            <a:spLocks noGrp="1"/>
          </p:cNvSpPr>
          <p:nvPr>
            <p:ph type="title"/>
          </p:nvPr>
        </p:nvSpPr>
        <p:spPr/>
        <p:txBody>
          <a:bodyPr>
            <a:normAutofit fontScale="90000"/>
          </a:bodyPr>
          <a:lstStyle/>
          <a:p>
            <a:r>
              <a:rPr lang="fr-FR" b="1"/>
              <a:t>Amélioration de la Qualité et de la Réactivité</a:t>
            </a:r>
            <a:br>
              <a:rPr lang="fr-FR"/>
            </a:br>
            <a:endParaRPr lang="fr-FR"/>
          </a:p>
        </p:txBody>
      </p:sp>
      <p:sp>
        <p:nvSpPr>
          <p:cNvPr id="3" name="Espace réservé du contenu 2">
            <a:extLst>
              <a:ext uri="{FF2B5EF4-FFF2-40B4-BE49-F238E27FC236}">
                <a16:creationId xmlns:a16="http://schemas.microsoft.com/office/drawing/2014/main" id="{8C63B53D-7285-4900-EB8C-2C7585B69A3C}"/>
              </a:ext>
            </a:extLst>
          </p:cNvPr>
          <p:cNvSpPr>
            <a:spLocks noGrp="1"/>
          </p:cNvSpPr>
          <p:nvPr>
            <p:ph idx="1"/>
          </p:nvPr>
        </p:nvSpPr>
        <p:spPr/>
        <p:txBody>
          <a:bodyPr/>
          <a:lstStyle/>
          <a:p>
            <a:pPr>
              <a:buFont typeface="Arial" panose="020B0604020202020204" pitchFamily="34" charset="0"/>
              <a:buChar char="•"/>
            </a:pPr>
            <a:r>
              <a:rPr lang="fr-FR"/>
              <a:t>Utilisation d’un langage adapté et vulgarisation des informations techniques.</a:t>
            </a:r>
          </a:p>
          <a:p>
            <a:pPr>
              <a:buFont typeface="Arial" panose="020B0604020202020204" pitchFamily="34" charset="0"/>
              <a:buChar char="•"/>
            </a:pPr>
            <a:r>
              <a:rPr lang="fr-FR"/>
              <a:t>Amélioration de l’accueil téléphonique pour un support plus efficace.</a:t>
            </a:r>
          </a:p>
          <a:p>
            <a:pPr>
              <a:buFont typeface="Arial" panose="020B0604020202020204" pitchFamily="34" charset="0"/>
              <a:buChar char="•"/>
            </a:pPr>
            <a:r>
              <a:rPr lang="fr-FR"/>
              <a:t>Gestion des priorités pour traiter en premier les pannes critiques.</a:t>
            </a:r>
          </a:p>
          <a:p>
            <a:pPr>
              <a:buFont typeface="Arial" panose="020B0604020202020204" pitchFamily="34" charset="0"/>
              <a:buChar char="•"/>
            </a:pPr>
            <a:r>
              <a:rPr lang="fr-FR"/>
              <a:t>Attribution rapide des tickets aux techniciens </a:t>
            </a:r>
            <a:r>
              <a:rPr lang="fr-FR" err="1"/>
              <a:t>qualifé</a:t>
            </a:r>
            <a:r>
              <a:rPr lang="fr-FR"/>
              <a:t>.</a:t>
            </a:r>
          </a:p>
          <a:p>
            <a:pPr>
              <a:buFont typeface="Arial" panose="020B0604020202020204" pitchFamily="34" charset="0"/>
              <a:buChar char="•"/>
            </a:pPr>
            <a:r>
              <a:rPr lang="fr-FR"/>
              <a:t>Utilisation d’outils modernes pour améliorer l’organisation des interventions ( GLPI ).</a:t>
            </a:r>
          </a:p>
          <a:p>
            <a:endParaRPr lang="fr-FR"/>
          </a:p>
        </p:txBody>
      </p:sp>
    </p:spTree>
    <p:extLst>
      <p:ext uri="{BB962C8B-B14F-4D97-AF65-F5344CB8AC3E}">
        <p14:creationId xmlns:p14="http://schemas.microsoft.com/office/powerpoint/2010/main" val="1389781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6E2B30-4B75-8D06-D08F-42C1E916110A}"/>
              </a:ext>
            </a:extLst>
          </p:cNvPr>
          <p:cNvSpPr>
            <a:spLocks noGrp="1"/>
          </p:cNvSpPr>
          <p:nvPr>
            <p:ph type="title"/>
          </p:nvPr>
        </p:nvSpPr>
        <p:spPr/>
        <p:txBody>
          <a:bodyPr/>
          <a:lstStyle/>
          <a:p>
            <a:pPr algn="ctr"/>
            <a:r>
              <a:rPr lang="fr-FR" b="1"/>
              <a:t>Sécurité et Performance des Outils IT</a:t>
            </a:r>
            <a:br>
              <a:rPr lang="fr-FR"/>
            </a:br>
            <a:endParaRPr lang="fr-FR"/>
          </a:p>
        </p:txBody>
      </p:sp>
      <p:sp>
        <p:nvSpPr>
          <p:cNvPr id="3" name="Espace réservé du contenu 2">
            <a:extLst>
              <a:ext uri="{FF2B5EF4-FFF2-40B4-BE49-F238E27FC236}">
                <a16:creationId xmlns:a16="http://schemas.microsoft.com/office/drawing/2014/main" id="{52A78000-0381-BE83-9325-5DB1188D85C4}"/>
              </a:ext>
            </a:extLst>
          </p:cNvPr>
          <p:cNvSpPr>
            <a:spLocks noGrp="1"/>
          </p:cNvSpPr>
          <p:nvPr>
            <p:ph idx="1"/>
          </p:nvPr>
        </p:nvSpPr>
        <p:spPr/>
        <p:txBody>
          <a:bodyPr>
            <a:normAutofit lnSpcReduction="10000"/>
          </a:bodyPr>
          <a:lstStyle/>
          <a:p>
            <a:pPr>
              <a:buFont typeface="Arial" panose="020B0604020202020204" pitchFamily="34" charset="0"/>
              <a:buChar char="•"/>
            </a:pPr>
            <a:r>
              <a:rPr lang="fr-FR"/>
              <a:t>Application de nouvelles mesures pour éviter les fuites de données.</a:t>
            </a:r>
          </a:p>
          <a:p>
            <a:pPr>
              <a:buFont typeface="Arial" panose="020B0604020202020204" pitchFamily="34" charset="0"/>
              <a:buChar char="•"/>
            </a:pPr>
            <a:r>
              <a:rPr lang="fr-FR"/>
              <a:t>Changement régulier des mots de passe et suppression des anciens accès.</a:t>
            </a:r>
          </a:p>
          <a:p>
            <a:pPr>
              <a:buFont typeface="Arial" panose="020B0604020202020204" pitchFamily="34" charset="0"/>
              <a:buChar char="•"/>
            </a:pPr>
            <a:r>
              <a:rPr lang="fr-FR"/>
              <a:t>Introduction de nouveaux outils pour améliorer l’efficacité des équipes IT et développement.</a:t>
            </a:r>
          </a:p>
          <a:p>
            <a:pPr>
              <a:buFont typeface="Arial" panose="020B0604020202020204" pitchFamily="34" charset="0"/>
              <a:buChar char="•"/>
            </a:pPr>
            <a:r>
              <a:rPr lang="fr-FR"/>
              <a:t>Formation sur les nouvelles technologies et respect des bonnes pratiques.</a:t>
            </a:r>
          </a:p>
          <a:p>
            <a:pPr>
              <a:buFont typeface="Arial" panose="020B0604020202020204" pitchFamily="34" charset="0"/>
              <a:buChar char="•"/>
            </a:pPr>
            <a:r>
              <a:rPr lang="fr-FR"/>
              <a:t>Facilitation de l’intégration des nouveaux arrivants avec des environnements standardisés.</a:t>
            </a:r>
          </a:p>
          <a:p>
            <a:pPr marL="0" indent="0">
              <a:buNone/>
            </a:pPr>
            <a:endParaRPr lang="fr-FR"/>
          </a:p>
        </p:txBody>
      </p:sp>
    </p:spTree>
    <p:extLst>
      <p:ext uri="{BB962C8B-B14F-4D97-AF65-F5344CB8AC3E}">
        <p14:creationId xmlns:p14="http://schemas.microsoft.com/office/powerpoint/2010/main" val="4203890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180836-C063-E1B2-883B-54ECB34FD5ED}"/>
              </a:ext>
            </a:extLst>
          </p:cNvPr>
          <p:cNvSpPr>
            <a:spLocks noGrp="1"/>
          </p:cNvSpPr>
          <p:nvPr>
            <p:ph type="title"/>
          </p:nvPr>
        </p:nvSpPr>
        <p:spPr/>
        <p:txBody>
          <a:bodyPr>
            <a:normAutofit/>
          </a:bodyPr>
          <a:lstStyle/>
          <a:p>
            <a:pPr algn="ctr"/>
            <a:r>
              <a:rPr lang="fr-FR" sz="3600" b="1"/>
              <a:t>Article sur l'intranet (bonnes pratiques)</a:t>
            </a:r>
          </a:p>
        </p:txBody>
      </p:sp>
      <p:sp>
        <p:nvSpPr>
          <p:cNvPr id="3" name="Espace réservé du contenu 2">
            <a:extLst>
              <a:ext uri="{FF2B5EF4-FFF2-40B4-BE49-F238E27FC236}">
                <a16:creationId xmlns:a16="http://schemas.microsoft.com/office/drawing/2014/main" id="{685A9D9D-120B-5C8A-8954-69E554CB7239}"/>
              </a:ext>
            </a:extLst>
          </p:cNvPr>
          <p:cNvSpPr>
            <a:spLocks noGrp="1"/>
          </p:cNvSpPr>
          <p:nvPr>
            <p:ph idx="1"/>
          </p:nvPr>
        </p:nvSpPr>
        <p:spPr>
          <a:xfrm>
            <a:off x="3289852" y="1410805"/>
            <a:ext cx="10515600" cy="559766"/>
          </a:xfrm>
        </p:spPr>
        <p:txBody>
          <a:bodyPr>
            <a:normAutofit/>
          </a:bodyPr>
          <a:lstStyle/>
          <a:p>
            <a:pPr marL="0" indent="0">
              <a:buNone/>
            </a:pPr>
            <a:r>
              <a:rPr lang="fr-FR" b="1" kern="150">
                <a:latin typeface="+mj-lt"/>
                <a:ea typeface="NSimSun" panose="02010609030101010101" pitchFamily="49" charset="-122"/>
                <a:cs typeface="Arial" panose="020B0604020202020204" pitchFamily="34" charset="0"/>
              </a:rPr>
              <a:t>Equipement et Sécurité Numérique </a:t>
            </a:r>
            <a:endParaRPr lang="fr-FR" b="1" kern="150">
              <a:effectLst/>
              <a:latin typeface="+mj-lt"/>
              <a:ea typeface="NSimSun" panose="02010609030101010101" pitchFamily="49" charset="-122"/>
              <a:cs typeface="Arial" panose="020B0604020202020204" pitchFamily="34" charset="0"/>
            </a:endParaRPr>
          </a:p>
        </p:txBody>
      </p:sp>
      <p:sp>
        <p:nvSpPr>
          <p:cNvPr id="5" name="Espace réservé du contenu 2">
            <a:extLst>
              <a:ext uri="{FF2B5EF4-FFF2-40B4-BE49-F238E27FC236}">
                <a16:creationId xmlns:a16="http://schemas.microsoft.com/office/drawing/2014/main" id="{7DE45D1C-F8EF-710E-7DFC-D16F669382CE}"/>
              </a:ext>
            </a:extLst>
          </p:cNvPr>
          <p:cNvSpPr txBox="1">
            <a:spLocks/>
          </p:cNvSpPr>
          <p:nvPr/>
        </p:nvSpPr>
        <p:spPr>
          <a:xfrm>
            <a:off x="493643" y="197057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fr-FR"/>
              <a:t>Ordinateur avec VPN et antivirus</a:t>
            </a:r>
          </a:p>
          <a:p>
            <a:pPr>
              <a:buFont typeface="Arial" panose="020B0604020202020204" pitchFamily="34" charset="0"/>
              <a:buChar char="•"/>
            </a:pPr>
            <a:r>
              <a:rPr lang="fr-FR"/>
              <a:t>Téléphone pro dédié</a:t>
            </a:r>
          </a:p>
          <a:p>
            <a:pPr>
              <a:buFont typeface="Arial" panose="020B0604020202020204" pitchFamily="34" charset="0"/>
              <a:buChar char="•"/>
            </a:pPr>
            <a:r>
              <a:rPr lang="fr-FR"/>
              <a:t>Clé USB chiffrée pour un usage limité</a:t>
            </a:r>
          </a:p>
          <a:p>
            <a:pPr>
              <a:buFont typeface="Arial" panose="020B0604020202020204" pitchFamily="34" charset="0"/>
              <a:buChar char="•"/>
            </a:pPr>
            <a:r>
              <a:rPr lang="fr-FR"/>
              <a:t>Chargeur universel sans transfert de données</a:t>
            </a:r>
          </a:p>
          <a:p>
            <a:pPr>
              <a:buFont typeface="Arial" panose="020B0604020202020204" pitchFamily="34" charset="0"/>
              <a:buChar char="•"/>
            </a:pPr>
            <a:r>
              <a:rPr lang="fr-FR"/>
              <a:t>VPN activé par défaut pour protéger vos échanges</a:t>
            </a:r>
          </a:p>
          <a:p>
            <a:pPr>
              <a:buFont typeface="Arial" panose="020B0604020202020204" pitchFamily="34" charset="0"/>
              <a:buChar char="•"/>
            </a:pPr>
            <a:r>
              <a:rPr lang="fr-FR"/>
              <a:t>Utilisation stricte des équipements fournis</a:t>
            </a:r>
          </a:p>
          <a:p>
            <a:pPr>
              <a:buFont typeface="Arial" panose="020B0604020202020204" pitchFamily="34" charset="0"/>
              <a:buChar char="•"/>
            </a:pPr>
            <a:r>
              <a:rPr lang="fr-FR"/>
              <a:t>Mises à jour automatiques obligatoires</a:t>
            </a:r>
          </a:p>
          <a:p>
            <a:pPr marL="0" indent="0">
              <a:buFont typeface="Arial" panose="020B0604020202020204" pitchFamily="34" charset="0"/>
              <a:buNone/>
            </a:pPr>
            <a:endParaRPr lang="fr-FR"/>
          </a:p>
        </p:txBody>
      </p:sp>
    </p:spTree>
    <p:extLst>
      <p:ext uri="{BB962C8B-B14F-4D97-AF65-F5344CB8AC3E}">
        <p14:creationId xmlns:p14="http://schemas.microsoft.com/office/powerpoint/2010/main" val="4138981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C5C06-66BF-3BC4-4D7F-EAB9A6A128D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ED0CB3-14F8-4CB8-09B0-F3CBF4DD6E31}"/>
              </a:ext>
            </a:extLst>
          </p:cNvPr>
          <p:cNvSpPr>
            <a:spLocks noGrp="1"/>
          </p:cNvSpPr>
          <p:nvPr>
            <p:ph type="title"/>
          </p:nvPr>
        </p:nvSpPr>
        <p:spPr/>
        <p:txBody>
          <a:bodyPr>
            <a:normAutofit/>
          </a:bodyPr>
          <a:lstStyle/>
          <a:p>
            <a:pPr algn="ctr"/>
            <a:r>
              <a:rPr lang="fr-FR" sz="3600" b="1"/>
              <a:t>Article sur l'intranet (bonnes pratiques)</a:t>
            </a:r>
          </a:p>
        </p:txBody>
      </p:sp>
      <p:sp>
        <p:nvSpPr>
          <p:cNvPr id="3" name="Espace réservé du contenu 2">
            <a:extLst>
              <a:ext uri="{FF2B5EF4-FFF2-40B4-BE49-F238E27FC236}">
                <a16:creationId xmlns:a16="http://schemas.microsoft.com/office/drawing/2014/main" id="{97C17D3D-6244-9CA8-9EF3-F06CCEDFB20E}"/>
              </a:ext>
            </a:extLst>
          </p:cNvPr>
          <p:cNvSpPr>
            <a:spLocks noGrp="1"/>
          </p:cNvSpPr>
          <p:nvPr>
            <p:ph idx="1"/>
          </p:nvPr>
        </p:nvSpPr>
        <p:spPr>
          <a:xfrm>
            <a:off x="3011557" y="1410805"/>
            <a:ext cx="10515600" cy="559766"/>
          </a:xfrm>
        </p:spPr>
        <p:txBody>
          <a:bodyPr>
            <a:normAutofit/>
          </a:bodyPr>
          <a:lstStyle/>
          <a:p>
            <a:pPr marL="0" indent="0">
              <a:buNone/>
            </a:pPr>
            <a:r>
              <a:rPr lang="fr-FR" b="1"/>
              <a:t>Bonnes Pratiques et Règles de Sécurité</a:t>
            </a:r>
            <a:endParaRPr lang="fr-FR"/>
          </a:p>
          <a:p>
            <a:pPr marL="0" indent="0">
              <a:buNone/>
            </a:pPr>
            <a:endParaRPr lang="fr-FR" b="1" kern="150">
              <a:effectLst/>
              <a:latin typeface="+mj-lt"/>
              <a:ea typeface="NSimSun" panose="02010609030101010101" pitchFamily="49" charset="-122"/>
              <a:cs typeface="Arial" panose="020B0604020202020204" pitchFamily="34" charset="0"/>
            </a:endParaRPr>
          </a:p>
        </p:txBody>
      </p:sp>
      <p:sp>
        <p:nvSpPr>
          <p:cNvPr id="8" name="Espace réservé du contenu 2">
            <a:extLst>
              <a:ext uri="{FF2B5EF4-FFF2-40B4-BE49-F238E27FC236}">
                <a16:creationId xmlns:a16="http://schemas.microsoft.com/office/drawing/2014/main" id="{90A3041D-BB2B-77EB-360D-4129FBB89DD9}"/>
              </a:ext>
            </a:extLst>
          </p:cNvPr>
          <p:cNvSpPr txBox="1">
            <a:spLocks/>
          </p:cNvSpPr>
          <p:nvPr/>
        </p:nvSpPr>
        <p:spPr>
          <a:xfrm>
            <a:off x="493643" y="197057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fr-FR"/>
              <a:t>Privilégier le cloud sécurisé au lieu des clés USB</a:t>
            </a:r>
          </a:p>
          <a:p>
            <a:pPr>
              <a:buFont typeface="Arial" panose="020B0604020202020204" pitchFamily="34" charset="0"/>
              <a:buChar char="•"/>
            </a:pPr>
            <a:r>
              <a:rPr lang="fr-FR"/>
              <a:t>Éviter les réseaux Wi-Fi publics et préférer le partage 4G/5G</a:t>
            </a:r>
          </a:p>
          <a:p>
            <a:pPr>
              <a:buFont typeface="Arial" panose="020B0604020202020204" pitchFamily="34" charset="0"/>
              <a:buChar char="•"/>
            </a:pPr>
            <a:r>
              <a:rPr lang="fr-FR"/>
              <a:t>Ne jamais laisser son écran ou ses documents visibles</a:t>
            </a:r>
          </a:p>
          <a:p>
            <a:pPr>
              <a:buFont typeface="Arial" panose="020B0604020202020204" pitchFamily="34" charset="0"/>
              <a:buChar char="•"/>
            </a:pPr>
            <a:r>
              <a:rPr lang="fr-FR"/>
              <a:t>Transporter son matériel dans une sacoche discrète</a:t>
            </a:r>
          </a:p>
          <a:p>
            <a:pPr>
              <a:buFont typeface="Arial" panose="020B0604020202020204" pitchFamily="34" charset="0"/>
              <a:buChar char="•"/>
            </a:pPr>
            <a:r>
              <a:rPr lang="fr-FR"/>
              <a:t>Respecter les protocoles de sécurité du client</a:t>
            </a:r>
          </a:p>
          <a:p>
            <a:pPr marL="0" indent="0">
              <a:buFont typeface="Arial" panose="020B0604020202020204" pitchFamily="34" charset="0"/>
              <a:buNone/>
            </a:pPr>
            <a:endParaRPr lang="fr-FR"/>
          </a:p>
          <a:p>
            <a:pPr marL="0" indent="0">
              <a:buNone/>
            </a:pPr>
            <a:r>
              <a:rPr lang="fr-FR"/>
              <a:t>Respectez ces règles pour des déplacements sereins et productifs !</a:t>
            </a:r>
          </a:p>
          <a:p>
            <a:pPr marL="0" indent="0">
              <a:buFont typeface="Arial" panose="020B0604020202020204" pitchFamily="34" charset="0"/>
              <a:buNone/>
            </a:pPr>
            <a:endParaRPr lang="fr-FR"/>
          </a:p>
        </p:txBody>
      </p:sp>
    </p:spTree>
    <p:extLst>
      <p:ext uri="{BB962C8B-B14F-4D97-AF65-F5344CB8AC3E}">
        <p14:creationId xmlns:p14="http://schemas.microsoft.com/office/powerpoint/2010/main" val="3453590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FDEC1-2C22-6AB1-4CFA-08D5C7F7E97F}"/>
              </a:ext>
            </a:extLst>
          </p:cNvPr>
          <p:cNvSpPr>
            <a:spLocks noGrp="1"/>
          </p:cNvSpPr>
          <p:nvPr>
            <p:ph type="title"/>
          </p:nvPr>
        </p:nvSpPr>
        <p:spPr>
          <a:xfrm>
            <a:off x="158750" y="2624138"/>
            <a:ext cx="10515600" cy="1023937"/>
          </a:xfrm>
        </p:spPr>
        <p:txBody>
          <a:bodyPr/>
          <a:lstStyle/>
          <a:p>
            <a:pPr algn="ctr"/>
            <a:r>
              <a:rPr lang="fr-FR"/>
              <a:t>Conclusion…</a:t>
            </a:r>
          </a:p>
        </p:txBody>
      </p:sp>
      <p:pic>
        <p:nvPicPr>
          <p:cNvPr id="3" name="Graphique 2" descr="Baleine contour">
            <a:extLst>
              <a:ext uri="{FF2B5EF4-FFF2-40B4-BE49-F238E27FC236}">
                <a16:creationId xmlns:a16="http://schemas.microsoft.com/office/drawing/2014/main" id="{BA0AB828-C86B-AC88-8921-CE9535C9B2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8880" y="2229944"/>
            <a:ext cx="1816157" cy="1816157"/>
          </a:xfrm>
          <a:prstGeom prst="rect">
            <a:avLst/>
          </a:prstGeom>
        </p:spPr>
      </p:pic>
    </p:spTree>
    <p:extLst>
      <p:ext uri="{BB962C8B-B14F-4D97-AF65-F5344CB8AC3E}">
        <p14:creationId xmlns:p14="http://schemas.microsoft.com/office/powerpoint/2010/main" val="349675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CC8B8-4BCA-7E48-B5CC-BE9B1557DB23}"/>
            </a:ext>
          </a:extLst>
        </p:cNvPr>
        <p:cNvGrpSpPr/>
        <p:nvPr/>
      </p:nvGrpSpPr>
      <p:grpSpPr>
        <a:xfrm>
          <a:off x="0" y="0"/>
          <a:ext cx="0" cy="0"/>
          <a:chOff x="0" y="0"/>
          <a:chExt cx="0" cy="0"/>
        </a:xfrm>
      </p:grpSpPr>
      <p:pic>
        <p:nvPicPr>
          <p:cNvPr id="7" name="Espace réservé du contenu 6" descr="Une image contenant balance, mur, intérieur&#10;&#10;Description générée automatiquement">
            <a:extLst>
              <a:ext uri="{FF2B5EF4-FFF2-40B4-BE49-F238E27FC236}">
                <a16:creationId xmlns:a16="http://schemas.microsoft.com/office/drawing/2014/main" id="{683FDA14-0FE1-6B7F-CD81-8474E69C67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791607" cy="6858000"/>
          </a:xfrm>
        </p:spPr>
      </p:pic>
      <p:sp>
        <p:nvSpPr>
          <p:cNvPr id="3" name="Rectangle : coins arrondis 2">
            <a:extLst>
              <a:ext uri="{FF2B5EF4-FFF2-40B4-BE49-F238E27FC236}">
                <a16:creationId xmlns:a16="http://schemas.microsoft.com/office/drawing/2014/main" id="{598C6DC0-E4B7-6F2E-3DB0-1378A632548C}"/>
              </a:ext>
            </a:extLst>
          </p:cNvPr>
          <p:cNvSpPr/>
          <p:nvPr/>
        </p:nvSpPr>
        <p:spPr>
          <a:xfrm>
            <a:off x="-573579" y="5325628"/>
            <a:ext cx="9684327" cy="952107"/>
          </a:xfrm>
          <a:prstGeom prst="roundRect">
            <a:avLst>
              <a:gd name="adj" fmla="val 50000"/>
            </a:avLst>
          </a:prstGeom>
          <a:blipFill dpi="0" rotWithShape="1">
            <a:blip r:embed="rId3"/>
            <a:srcRect/>
            <a:tile tx="0" ty="0" sx="100000" sy="100000" flip="none" algn="tl"/>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FB55239-DCF7-45E3-85BD-3FEB7DBB28CD}"/>
              </a:ext>
            </a:extLst>
          </p:cNvPr>
          <p:cNvSpPr>
            <a:spLocks noGrp="1"/>
          </p:cNvSpPr>
          <p:nvPr>
            <p:ph type="title"/>
          </p:nvPr>
        </p:nvSpPr>
        <p:spPr>
          <a:xfrm>
            <a:off x="838199" y="5172279"/>
            <a:ext cx="10515600" cy="1325563"/>
          </a:xfrm>
        </p:spPr>
        <p:txBody>
          <a:bodyPr/>
          <a:lstStyle/>
          <a:p>
            <a:r>
              <a:rPr lang="fr-FR" b="1"/>
              <a:t>Contrainte Légale Liée a L’IT</a:t>
            </a:r>
          </a:p>
        </p:txBody>
      </p:sp>
    </p:spTree>
    <p:extLst>
      <p:ext uri="{BB962C8B-B14F-4D97-AF65-F5344CB8AC3E}">
        <p14:creationId xmlns:p14="http://schemas.microsoft.com/office/powerpoint/2010/main" val="128122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DD943-D400-C626-A8F3-BF3279CEA46C}"/>
              </a:ext>
            </a:extLst>
          </p:cNvPr>
          <p:cNvSpPr>
            <a:spLocks noGrp="1"/>
          </p:cNvSpPr>
          <p:nvPr>
            <p:ph type="title"/>
          </p:nvPr>
        </p:nvSpPr>
        <p:spPr>
          <a:xfrm>
            <a:off x="0" y="365125"/>
            <a:ext cx="12192000" cy="1325563"/>
          </a:xfrm>
        </p:spPr>
        <p:txBody>
          <a:bodyPr>
            <a:normAutofit/>
          </a:bodyPr>
          <a:lstStyle/>
          <a:p>
            <a:pPr algn="ctr"/>
            <a:r>
              <a:rPr lang="fr-FR" sz="3600" b="1"/>
              <a:t>La loi relative à l'informatique, aux fichiers et aux libertés</a:t>
            </a:r>
          </a:p>
        </p:txBody>
      </p:sp>
      <p:grpSp>
        <p:nvGrpSpPr>
          <p:cNvPr id="37" name="Groupe 36">
            <a:extLst>
              <a:ext uri="{FF2B5EF4-FFF2-40B4-BE49-F238E27FC236}">
                <a16:creationId xmlns:a16="http://schemas.microsoft.com/office/drawing/2014/main" id="{991A7196-16DA-E2F1-175B-DE777C6F8834}"/>
              </a:ext>
            </a:extLst>
          </p:cNvPr>
          <p:cNvGrpSpPr/>
          <p:nvPr/>
        </p:nvGrpSpPr>
        <p:grpSpPr>
          <a:xfrm>
            <a:off x="388613" y="2035056"/>
            <a:ext cx="11471368" cy="3371251"/>
            <a:chOff x="569844" y="2035056"/>
            <a:chExt cx="11471368" cy="3371251"/>
          </a:xfrm>
        </p:grpSpPr>
        <p:sp>
          <p:nvSpPr>
            <p:cNvPr id="30" name="Google Shape;3167;p38">
              <a:extLst>
                <a:ext uri="{FF2B5EF4-FFF2-40B4-BE49-F238E27FC236}">
                  <a16:creationId xmlns:a16="http://schemas.microsoft.com/office/drawing/2014/main" id="{B5A9632F-4FED-F5C2-9FE8-CC470009AA28}"/>
                </a:ext>
              </a:extLst>
            </p:cNvPr>
            <p:cNvSpPr txBox="1">
              <a:spLocks/>
            </p:cNvSpPr>
            <p:nvPr/>
          </p:nvSpPr>
          <p:spPr>
            <a:xfrm>
              <a:off x="704023" y="3429000"/>
              <a:ext cx="3218939" cy="161688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sz="2400">
                  <a:ea typeface="+mn-lt"/>
                  <a:cs typeface="+mn-lt"/>
                </a:rPr>
                <a:t>De manière licite, loyale et Transparente au regard la personne concernée</a:t>
              </a:r>
              <a:endParaRPr lang="fr-FR"/>
            </a:p>
          </p:txBody>
        </p:sp>
        <p:sp>
          <p:nvSpPr>
            <p:cNvPr id="31" name="Google Shape;3171;p38">
              <a:extLst>
                <a:ext uri="{FF2B5EF4-FFF2-40B4-BE49-F238E27FC236}">
                  <a16:creationId xmlns:a16="http://schemas.microsoft.com/office/drawing/2014/main" id="{A2717173-38F5-385D-0AA2-7BB2DB104C5E}"/>
                </a:ext>
              </a:extLst>
            </p:cNvPr>
            <p:cNvSpPr txBox="1">
              <a:spLocks/>
            </p:cNvSpPr>
            <p:nvPr/>
          </p:nvSpPr>
          <p:spPr>
            <a:xfrm>
              <a:off x="1800598" y="2043453"/>
              <a:ext cx="1025788" cy="4476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b="1"/>
                <a:t>01</a:t>
              </a:r>
            </a:p>
          </p:txBody>
        </p:sp>
        <p:sp>
          <p:nvSpPr>
            <p:cNvPr id="32" name="Google Shape;3176;p38">
              <a:extLst>
                <a:ext uri="{FF2B5EF4-FFF2-40B4-BE49-F238E27FC236}">
                  <a16:creationId xmlns:a16="http://schemas.microsoft.com/office/drawing/2014/main" id="{974FACC3-B42A-8904-B4CC-F2ACF42C2447}"/>
                </a:ext>
              </a:extLst>
            </p:cNvPr>
            <p:cNvSpPr txBox="1">
              <a:spLocks/>
            </p:cNvSpPr>
            <p:nvPr/>
          </p:nvSpPr>
          <p:spPr>
            <a:xfrm>
              <a:off x="569844" y="2482656"/>
              <a:ext cx="3487296" cy="946344"/>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2800" b="1"/>
                <a:t>Traiter</a:t>
              </a:r>
              <a:r>
                <a:rPr lang="fr-FR" sz="2800"/>
                <a:t> </a:t>
              </a:r>
              <a:r>
                <a:rPr lang="fr-FR" b="1"/>
                <a:t>Les Données personnels</a:t>
              </a:r>
            </a:p>
          </p:txBody>
        </p:sp>
        <p:sp>
          <p:nvSpPr>
            <p:cNvPr id="33" name="Google Shape;3167;p38">
              <a:extLst>
                <a:ext uri="{FF2B5EF4-FFF2-40B4-BE49-F238E27FC236}">
                  <a16:creationId xmlns:a16="http://schemas.microsoft.com/office/drawing/2014/main" id="{7EF8749E-0320-8284-AE07-FDD09BEF9A77}"/>
                </a:ext>
              </a:extLst>
            </p:cNvPr>
            <p:cNvSpPr txBox="1">
              <a:spLocks/>
            </p:cNvSpPr>
            <p:nvPr/>
          </p:nvSpPr>
          <p:spPr>
            <a:xfrm>
              <a:off x="4660868" y="3429000"/>
              <a:ext cx="3218939" cy="189679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2400"/>
                <a:t>Préciser pourquoi on les collecte, de manière claire et précise. Et respecter ses engagements </a:t>
              </a:r>
            </a:p>
          </p:txBody>
        </p:sp>
        <p:sp>
          <p:nvSpPr>
            <p:cNvPr id="34" name="Google Shape;3171;p38">
              <a:extLst>
                <a:ext uri="{FF2B5EF4-FFF2-40B4-BE49-F238E27FC236}">
                  <a16:creationId xmlns:a16="http://schemas.microsoft.com/office/drawing/2014/main" id="{77759AFC-5935-1E8D-1101-9A36E1D15118}"/>
                </a:ext>
              </a:extLst>
            </p:cNvPr>
            <p:cNvSpPr txBox="1">
              <a:spLocks/>
            </p:cNvSpPr>
            <p:nvPr/>
          </p:nvSpPr>
          <p:spPr>
            <a:xfrm>
              <a:off x="5764337" y="2043453"/>
              <a:ext cx="1025788" cy="4476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b="1"/>
                <a:t>02</a:t>
              </a:r>
            </a:p>
          </p:txBody>
        </p:sp>
        <p:sp>
          <p:nvSpPr>
            <p:cNvPr id="35" name="Google Shape;3176;p38">
              <a:extLst>
                <a:ext uri="{FF2B5EF4-FFF2-40B4-BE49-F238E27FC236}">
                  <a16:creationId xmlns:a16="http://schemas.microsoft.com/office/drawing/2014/main" id="{214DA89E-83EA-662B-7EBD-C44E0CA0F9A1}"/>
                </a:ext>
              </a:extLst>
            </p:cNvPr>
            <p:cNvSpPr txBox="1">
              <a:spLocks/>
            </p:cNvSpPr>
            <p:nvPr/>
          </p:nvSpPr>
          <p:spPr>
            <a:xfrm>
              <a:off x="4432904" y="2549641"/>
              <a:ext cx="3688655" cy="879359"/>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b="1"/>
                <a:t>Collecter Les Données personnels</a:t>
              </a:r>
            </a:p>
          </p:txBody>
        </p:sp>
        <p:sp>
          <p:nvSpPr>
            <p:cNvPr id="38" name="Google Shape;3167;p38">
              <a:extLst>
                <a:ext uri="{FF2B5EF4-FFF2-40B4-BE49-F238E27FC236}">
                  <a16:creationId xmlns:a16="http://schemas.microsoft.com/office/drawing/2014/main" id="{D3F41FBC-2817-809F-3AC0-05F3DB8C40D1}"/>
                </a:ext>
              </a:extLst>
            </p:cNvPr>
            <p:cNvSpPr txBox="1">
              <a:spLocks/>
            </p:cNvSpPr>
            <p:nvPr/>
          </p:nvSpPr>
          <p:spPr>
            <a:xfrm>
              <a:off x="8631501" y="3509511"/>
              <a:ext cx="3218939" cy="189679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sz="2400">
                  <a:ea typeface="+mn-lt"/>
                  <a:cs typeface="+mn-lt"/>
                </a:rPr>
                <a:t>Garantir une sécurité des données personnel, contre la perte, la destruction ou les vols. </a:t>
              </a:r>
              <a:endParaRPr lang="fr-FR">
                <a:ea typeface="+mn-lt"/>
                <a:cs typeface="+mn-lt"/>
              </a:endParaRPr>
            </a:p>
          </p:txBody>
        </p:sp>
        <p:sp>
          <p:nvSpPr>
            <p:cNvPr id="39" name="Google Shape;3171;p38">
              <a:extLst>
                <a:ext uri="{FF2B5EF4-FFF2-40B4-BE49-F238E27FC236}">
                  <a16:creationId xmlns:a16="http://schemas.microsoft.com/office/drawing/2014/main" id="{9FF154D9-9A2E-4BA4-4B85-9F0B83126CA8}"/>
                </a:ext>
              </a:extLst>
            </p:cNvPr>
            <p:cNvSpPr txBox="1">
              <a:spLocks/>
            </p:cNvSpPr>
            <p:nvPr/>
          </p:nvSpPr>
          <p:spPr>
            <a:xfrm>
              <a:off x="9728076" y="2035056"/>
              <a:ext cx="1025788" cy="4476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b="1"/>
                <a:t>03</a:t>
              </a:r>
            </a:p>
          </p:txBody>
        </p:sp>
        <p:sp>
          <p:nvSpPr>
            <p:cNvPr id="40" name="Google Shape;3176;p38">
              <a:extLst>
                <a:ext uri="{FF2B5EF4-FFF2-40B4-BE49-F238E27FC236}">
                  <a16:creationId xmlns:a16="http://schemas.microsoft.com/office/drawing/2014/main" id="{7198A2CA-0E29-75D8-A75D-1D48A480CF81}"/>
                </a:ext>
              </a:extLst>
            </p:cNvPr>
            <p:cNvSpPr txBox="1">
              <a:spLocks/>
            </p:cNvSpPr>
            <p:nvPr/>
          </p:nvSpPr>
          <p:spPr>
            <a:xfrm>
              <a:off x="8440727" y="2549641"/>
              <a:ext cx="3600485" cy="879359"/>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b="1">
                  <a:ea typeface="+mn-lt"/>
                  <a:cs typeface="+mn-lt"/>
                </a:rPr>
                <a:t>Sécuriser Les Données personnels</a:t>
              </a:r>
              <a:endParaRPr lang="fr-FR" b="1"/>
            </a:p>
          </p:txBody>
        </p:sp>
      </p:grpSp>
    </p:spTree>
    <p:extLst>
      <p:ext uri="{BB962C8B-B14F-4D97-AF65-F5344CB8AC3E}">
        <p14:creationId xmlns:p14="http://schemas.microsoft.com/office/powerpoint/2010/main" val="402876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E69B1-66C6-BAE8-B905-023B3AFEAE73}"/>
              </a:ext>
            </a:extLst>
          </p:cNvPr>
          <p:cNvSpPr>
            <a:spLocks noGrp="1"/>
          </p:cNvSpPr>
          <p:nvPr>
            <p:ph type="title"/>
          </p:nvPr>
        </p:nvSpPr>
        <p:spPr/>
        <p:txBody>
          <a:bodyPr>
            <a:normAutofit/>
          </a:bodyPr>
          <a:lstStyle/>
          <a:p>
            <a:pPr algn="ctr"/>
            <a:r>
              <a:rPr lang="fr-FR" sz="3600" b="1"/>
              <a:t>La RGPD</a:t>
            </a:r>
          </a:p>
        </p:txBody>
      </p:sp>
      <p:sp>
        <p:nvSpPr>
          <p:cNvPr id="82" name="Google Shape;3817;p46">
            <a:extLst>
              <a:ext uri="{FF2B5EF4-FFF2-40B4-BE49-F238E27FC236}">
                <a16:creationId xmlns:a16="http://schemas.microsoft.com/office/drawing/2014/main" id="{70D6DC39-D2BD-05FC-267C-1157239FFB58}"/>
              </a:ext>
            </a:extLst>
          </p:cNvPr>
          <p:cNvSpPr txBox="1">
            <a:spLocks/>
          </p:cNvSpPr>
          <p:nvPr/>
        </p:nvSpPr>
        <p:spPr>
          <a:xfrm>
            <a:off x="3540500" y="2558351"/>
            <a:ext cx="5110997" cy="8145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2400"/>
              <a:t>Le client a la main sur ses données, ils sont informés des données et de leurs droits</a:t>
            </a:r>
          </a:p>
        </p:txBody>
      </p:sp>
      <p:sp>
        <p:nvSpPr>
          <p:cNvPr id="83" name="Google Shape;3818;p46">
            <a:extLst>
              <a:ext uri="{FF2B5EF4-FFF2-40B4-BE49-F238E27FC236}">
                <a16:creationId xmlns:a16="http://schemas.microsoft.com/office/drawing/2014/main" id="{E2E89648-E532-D348-9CE3-FB67D2742CFF}"/>
              </a:ext>
            </a:extLst>
          </p:cNvPr>
          <p:cNvSpPr txBox="1">
            <a:spLocks/>
          </p:cNvSpPr>
          <p:nvPr/>
        </p:nvSpPr>
        <p:spPr>
          <a:xfrm>
            <a:off x="8058934" y="2433356"/>
            <a:ext cx="4006656" cy="8145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2400"/>
              <a:t>   Les clients peuvent demander de voir ou supprimer leurs données</a:t>
            </a:r>
          </a:p>
        </p:txBody>
      </p:sp>
      <p:sp>
        <p:nvSpPr>
          <p:cNvPr id="84" name="Google Shape;3820;p46">
            <a:extLst>
              <a:ext uri="{FF2B5EF4-FFF2-40B4-BE49-F238E27FC236}">
                <a16:creationId xmlns:a16="http://schemas.microsoft.com/office/drawing/2014/main" id="{0598D467-F06C-6522-B405-F5ADF07F8C7F}"/>
              </a:ext>
            </a:extLst>
          </p:cNvPr>
          <p:cNvSpPr txBox="1">
            <a:spLocks/>
          </p:cNvSpPr>
          <p:nvPr/>
        </p:nvSpPr>
        <p:spPr>
          <a:xfrm>
            <a:off x="288743" y="2552838"/>
            <a:ext cx="3423174" cy="8145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sz="2400"/>
              <a:t>Que les données vraiment nécessaires</a:t>
            </a:r>
          </a:p>
          <a:p>
            <a:pPr marL="0" indent="0" algn="ctr">
              <a:spcBef>
                <a:spcPts val="0"/>
              </a:spcBef>
              <a:buFont typeface="Arial" panose="020B0604020202020204" pitchFamily="34" charset="0"/>
              <a:buNone/>
            </a:pPr>
            <a:endParaRPr lang="fr-FR"/>
          </a:p>
        </p:txBody>
      </p:sp>
      <p:sp>
        <p:nvSpPr>
          <p:cNvPr id="85" name="Google Shape;3821;p46">
            <a:extLst>
              <a:ext uri="{FF2B5EF4-FFF2-40B4-BE49-F238E27FC236}">
                <a16:creationId xmlns:a16="http://schemas.microsoft.com/office/drawing/2014/main" id="{E3C91183-31EB-30B2-6164-FC4F4230EFE8}"/>
              </a:ext>
            </a:extLst>
          </p:cNvPr>
          <p:cNvSpPr txBox="1">
            <a:spLocks/>
          </p:cNvSpPr>
          <p:nvPr/>
        </p:nvSpPr>
        <p:spPr>
          <a:xfrm>
            <a:off x="-213211" y="4462503"/>
            <a:ext cx="4523652" cy="8145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a:t>Les données ne peuvent pas être éternelle, elles doivent être supprimer, anonymisées ou supprimer après un délai </a:t>
            </a:r>
          </a:p>
        </p:txBody>
      </p:sp>
      <p:sp>
        <p:nvSpPr>
          <p:cNvPr id="86" name="Google Shape;3822;p46">
            <a:extLst>
              <a:ext uri="{FF2B5EF4-FFF2-40B4-BE49-F238E27FC236}">
                <a16:creationId xmlns:a16="http://schemas.microsoft.com/office/drawing/2014/main" id="{2CEDF652-963B-EDD1-7F85-C2623BA4C8AF}"/>
              </a:ext>
            </a:extLst>
          </p:cNvPr>
          <p:cNvSpPr txBox="1">
            <a:spLocks/>
          </p:cNvSpPr>
          <p:nvPr/>
        </p:nvSpPr>
        <p:spPr>
          <a:xfrm>
            <a:off x="3914687" y="4606008"/>
            <a:ext cx="4344899" cy="8145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2400"/>
              <a:t>Les données personnelles doivent être sécurisé ( chiffrement par ex) et être accessible uniquement par ceux qui ont en besoin</a:t>
            </a:r>
          </a:p>
        </p:txBody>
      </p:sp>
      <p:sp>
        <p:nvSpPr>
          <p:cNvPr id="87" name="Google Shape;3823;p46">
            <a:extLst>
              <a:ext uri="{FF2B5EF4-FFF2-40B4-BE49-F238E27FC236}">
                <a16:creationId xmlns:a16="http://schemas.microsoft.com/office/drawing/2014/main" id="{D507B59A-73DC-8491-E065-89132299A339}"/>
              </a:ext>
            </a:extLst>
          </p:cNvPr>
          <p:cNvSpPr txBox="1">
            <a:spLocks/>
          </p:cNvSpPr>
          <p:nvPr/>
        </p:nvSpPr>
        <p:spPr>
          <a:xfrm>
            <a:off x="7929685" y="4762065"/>
            <a:ext cx="4265154" cy="8145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2400"/>
              <a:t>Toujours lire et appliquer les mises a jour des lois et RGPD</a:t>
            </a:r>
          </a:p>
        </p:txBody>
      </p:sp>
      <p:sp>
        <p:nvSpPr>
          <p:cNvPr id="88" name="Google Shape;3824;p46">
            <a:extLst>
              <a:ext uri="{FF2B5EF4-FFF2-40B4-BE49-F238E27FC236}">
                <a16:creationId xmlns:a16="http://schemas.microsoft.com/office/drawing/2014/main" id="{1A77136A-AD5B-8C0C-C668-AD432DEC368C}"/>
              </a:ext>
            </a:extLst>
          </p:cNvPr>
          <p:cNvSpPr txBox="1">
            <a:spLocks/>
          </p:cNvSpPr>
          <p:nvPr/>
        </p:nvSpPr>
        <p:spPr>
          <a:xfrm>
            <a:off x="667103" y="2203631"/>
            <a:ext cx="2641681" cy="42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3200" b="1"/>
              <a:t>Collecte</a:t>
            </a:r>
            <a:r>
              <a:rPr lang="fr-FR" sz="3200"/>
              <a:t> </a:t>
            </a:r>
          </a:p>
        </p:txBody>
      </p:sp>
      <p:sp>
        <p:nvSpPr>
          <p:cNvPr id="89" name="Google Shape;3825;p46">
            <a:extLst>
              <a:ext uri="{FF2B5EF4-FFF2-40B4-BE49-F238E27FC236}">
                <a16:creationId xmlns:a16="http://schemas.microsoft.com/office/drawing/2014/main" id="{3271ED5D-0749-E82D-613C-99404B4C0721}"/>
              </a:ext>
            </a:extLst>
          </p:cNvPr>
          <p:cNvSpPr txBox="1">
            <a:spLocks/>
          </p:cNvSpPr>
          <p:nvPr/>
        </p:nvSpPr>
        <p:spPr>
          <a:xfrm>
            <a:off x="4719549" y="2183165"/>
            <a:ext cx="2943398" cy="42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3200" b="1"/>
              <a:t>Transparence</a:t>
            </a:r>
          </a:p>
        </p:txBody>
      </p:sp>
      <p:sp>
        <p:nvSpPr>
          <p:cNvPr id="90" name="Google Shape;3826;p46">
            <a:extLst>
              <a:ext uri="{FF2B5EF4-FFF2-40B4-BE49-F238E27FC236}">
                <a16:creationId xmlns:a16="http://schemas.microsoft.com/office/drawing/2014/main" id="{0F58C699-1B0A-ACA1-A4CA-B3D4A2EC7A5B}"/>
              </a:ext>
            </a:extLst>
          </p:cNvPr>
          <p:cNvSpPr txBox="1">
            <a:spLocks/>
          </p:cNvSpPr>
          <p:nvPr/>
        </p:nvSpPr>
        <p:spPr>
          <a:xfrm>
            <a:off x="9114928" y="2118668"/>
            <a:ext cx="1984200" cy="42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b="1"/>
              <a:t>Droits</a:t>
            </a:r>
          </a:p>
        </p:txBody>
      </p:sp>
      <p:sp>
        <p:nvSpPr>
          <p:cNvPr id="91" name="Google Shape;3827;p46">
            <a:extLst>
              <a:ext uri="{FF2B5EF4-FFF2-40B4-BE49-F238E27FC236}">
                <a16:creationId xmlns:a16="http://schemas.microsoft.com/office/drawing/2014/main" id="{ED9711D8-4B48-2627-9E26-C11B9478516C}"/>
              </a:ext>
            </a:extLst>
          </p:cNvPr>
          <p:cNvSpPr txBox="1">
            <a:spLocks/>
          </p:cNvSpPr>
          <p:nvPr/>
        </p:nvSpPr>
        <p:spPr>
          <a:xfrm>
            <a:off x="791149" y="4133246"/>
            <a:ext cx="2418362" cy="42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b="1"/>
              <a:t>Conservation</a:t>
            </a:r>
          </a:p>
        </p:txBody>
      </p:sp>
      <p:sp>
        <p:nvSpPr>
          <p:cNvPr id="92" name="Google Shape;3828;p46">
            <a:extLst>
              <a:ext uri="{FF2B5EF4-FFF2-40B4-BE49-F238E27FC236}">
                <a16:creationId xmlns:a16="http://schemas.microsoft.com/office/drawing/2014/main" id="{5E49A900-490D-FB3E-848B-77865764BBA8}"/>
              </a:ext>
            </a:extLst>
          </p:cNvPr>
          <p:cNvSpPr txBox="1">
            <a:spLocks/>
          </p:cNvSpPr>
          <p:nvPr/>
        </p:nvSpPr>
        <p:spPr>
          <a:xfrm>
            <a:off x="5103899" y="4180974"/>
            <a:ext cx="1984200" cy="42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b="1"/>
              <a:t>Sécurité</a:t>
            </a:r>
          </a:p>
        </p:txBody>
      </p:sp>
      <p:sp>
        <p:nvSpPr>
          <p:cNvPr id="93" name="Google Shape;3829;p46">
            <a:extLst>
              <a:ext uri="{FF2B5EF4-FFF2-40B4-BE49-F238E27FC236}">
                <a16:creationId xmlns:a16="http://schemas.microsoft.com/office/drawing/2014/main" id="{3ACC5E32-7708-8A6E-8803-34784730F44B}"/>
              </a:ext>
            </a:extLst>
          </p:cNvPr>
          <p:cNvSpPr txBox="1">
            <a:spLocks/>
          </p:cNvSpPr>
          <p:nvPr/>
        </p:nvSpPr>
        <p:spPr>
          <a:xfrm>
            <a:off x="8706674" y="4248903"/>
            <a:ext cx="2800709" cy="42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b="1"/>
              <a:t>Mise a jour </a:t>
            </a:r>
          </a:p>
        </p:txBody>
      </p:sp>
    </p:spTree>
    <p:extLst>
      <p:ext uri="{BB962C8B-B14F-4D97-AF65-F5344CB8AC3E}">
        <p14:creationId xmlns:p14="http://schemas.microsoft.com/office/powerpoint/2010/main" val="77338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93075-A16D-AA47-5D06-3ACDB925F2C9}"/>
              </a:ext>
            </a:extLst>
          </p:cNvPr>
          <p:cNvSpPr>
            <a:spLocks noGrp="1"/>
          </p:cNvSpPr>
          <p:nvPr>
            <p:ph type="title"/>
          </p:nvPr>
        </p:nvSpPr>
        <p:spPr/>
        <p:txBody>
          <a:bodyPr>
            <a:normAutofit/>
          </a:bodyPr>
          <a:lstStyle/>
          <a:p>
            <a:pPr algn="ctr"/>
            <a:r>
              <a:rPr lang="fr-FR" sz="3600" b="1"/>
              <a:t>La chartre informatique</a:t>
            </a:r>
          </a:p>
        </p:txBody>
      </p:sp>
      <p:grpSp>
        <p:nvGrpSpPr>
          <p:cNvPr id="4" name="Groupe 3">
            <a:extLst>
              <a:ext uri="{FF2B5EF4-FFF2-40B4-BE49-F238E27FC236}">
                <a16:creationId xmlns:a16="http://schemas.microsoft.com/office/drawing/2014/main" id="{D0DEB629-0168-2F47-7FA9-F21108FA2CD2}"/>
              </a:ext>
            </a:extLst>
          </p:cNvPr>
          <p:cNvGrpSpPr/>
          <p:nvPr/>
        </p:nvGrpSpPr>
        <p:grpSpPr>
          <a:xfrm>
            <a:off x="885034" y="1899699"/>
            <a:ext cx="10421931" cy="4467727"/>
            <a:chOff x="-213211" y="2220073"/>
            <a:chExt cx="10421931" cy="4467727"/>
          </a:xfrm>
        </p:grpSpPr>
        <p:sp>
          <p:nvSpPr>
            <p:cNvPr id="6" name="Google Shape;3817;p46">
              <a:extLst>
                <a:ext uri="{FF2B5EF4-FFF2-40B4-BE49-F238E27FC236}">
                  <a16:creationId xmlns:a16="http://schemas.microsoft.com/office/drawing/2014/main" id="{00BF4FD1-4554-B04F-21E8-01A85F060DE6}"/>
                </a:ext>
              </a:extLst>
            </p:cNvPr>
            <p:cNvSpPr txBox="1">
              <a:spLocks/>
            </p:cNvSpPr>
            <p:nvPr/>
          </p:nvSpPr>
          <p:spPr>
            <a:xfrm>
              <a:off x="5867665" y="4973826"/>
              <a:ext cx="4341055" cy="163332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2400"/>
                <a:t>Chiffrement des données sensibles, outils professionnel sécurisé, verrouillage automatique, VPN, stockage en cloud… </a:t>
              </a:r>
            </a:p>
          </p:txBody>
        </p:sp>
        <p:sp>
          <p:nvSpPr>
            <p:cNvPr id="7" name="Google Shape;3818;p46">
              <a:extLst>
                <a:ext uri="{FF2B5EF4-FFF2-40B4-BE49-F238E27FC236}">
                  <a16:creationId xmlns:a16="http://schemas.microsoft.com/office/drawing/2014/main" id="{46E4F50B-6EA1-B4E1-7BF1-5CF44E3F6AC0}"/>
                </a:ext>
              </a:extLst>
            </p:cNvPr>
            <p:cNvSpPr txBox="1">
              <a:spLocks/>
            </p:cNvSpPr>
            <p:nvPr/>
          </p:nvSpPr>
          <p:spPr>
            <a:xfrm>
              <a:off x="5867665" y="2731771"/>
              <a:ext cx="3904570" cy="163332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2400"/>
                <a:t>Autorisation spécifique par utilisateur, installation de logiciel interdite sauf si autorisé </a:t>
              </a:r>
            </a:p>
          </p:txBody>
        </p:sp>
        <p:sp>
          <p:nvSpPr>
            <p:cNvPr id="8" name="Google Shape;3820;p46">
              <a:extLst>
                <a:ext uri="{FF2B5EF4-FFF2-40B4-BE49-F238E27FC236}">
                  <a16:creationId xmlns:a16="http://schemas.microsoft.com/office/drawing/2014/main" id="{666D5C87-86C2-C4FD-66EB-66D0C7B1B971}"/>
                </a:ext>
              </a:extLst>
            </p:cNvPr>
            <p:cNvSpPr txBox="1">
              <a:spLocks/>
            </p:cNvSpPr>
            <p:nvPr/>
          </p:nvSpPr>
          <p:spPr>
            <a:xfrm>
              <a:off x="192657" y="2647272"/>
              <a:ext cx="3711916" cy="1717819"/>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2400"/>
                <a:t>Mot de passe complexe, Rotation des mots de passes tout les 6 mois et </a:t>
              </a:r>
            </a:p>
            <a:p>
              <a:pPr marL="0" indent="0">
                <a:spcBef>
                  <a:spcPts val="0"/>
                </a:spcBef>
                <a:buFont typeface="Arial" panose="020B0604020202020204" pitchFamily="34" charset="0"/>
                <a:buNone/>
              </a:pPr>
              <a:r>
                <a:rPr lang="fr-FR" sz="2400"/>
                <a:t>Chaque nouveau collaborateur</a:t>
              </a:r>
            </a:p>
          </p:txBody>
        </p:sp>
        <p:sp>
          <p:nvSpPr>
            <p:cNvPr id="9" name="Google Shape;3821;p46">
              <a:extLst>
                <a:ext uri="{FF2B5EF4-FFF2-40B4-BE49-F238E27FC236}">
                  <a16:creationId xmlns:a16="http://schemas.microsoft.com/office/drawing/2014/main" id="{CFB343C7-F9A3-8626-5EC8-4CCF03D05F92}"/>
                </a:ext>
              </a:extLst>
            </p:cNvPr>
            <p:cNvSpPr txBox="1">
              <a:spLocks/>
            </p:cNvSpPr>
            <p:nvPr/>
          </p:nvSpPr>
          <p:spPr>
            <a:xfrm>
              <a:off x="-213211" y="4809571"/>
              <a:ext cx="4523652" cy="187822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a:t>Suppression des comptes et données personnelles en cas de départ, Restitution obligatoire des équipements données</a:t>
              </a:r>
            </a:p>
          </p:txBody>
        </p:sp>
        <p:sp>
          <p:nvSpPr>
            <p:cNvPr id="12" name="Google Shape;3824;p46">
              <a:extLst>
                <a:ext uri="{FF2B5EF4-FFF2-40B4-BE49-F238E27FC236}">
                  <a16:creationId xmlns:a16="http://schemas.microsoft.com/office/drawing/2014/main" id="{23CD8483-AFB9-5FCE-BDE9-5D598DF8CD63}"/>
                </a:ext>
              </a:extLst>
            </p:cNvPr>
            <p:cNvSpPr txBox="1">
              <a:spLocks/>
            </p:cNvSpPr>
            <p:nvPr/>
          </p:nvSpPr>
          <p:spPr>
            <a:xfrm>
              <a:off x="727775" y="2252137"/>
              <a:ext cx="2641681" cy="42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3200" b="1"/>
                <a:t>Mot de passe </a:t>
              </a:r>
            </a:p>
          </p:txBody>
        </p:sp>
        <p:sp>
          <p:nvSpPr>
            <p:cNvPr id="13" name="Google Shape;3825;p46">
              <a:extLst>
                <a:ext uri="{FF2B5EF4-FFF2-40B4-BE49-F238E27FC236}">
                  <a16:creationId xmlns:a16="http://schemas.microsoft.com/office/drawing/2014/main" id="{E0D91946-FC6A-3F3E-2995-79E5A395198F}"/>
                </a:ext>
              </a:extLst>
            </p:cNvPr>
            <p:cNvSpPr txBox="1">
              <a:spLocks/>
            </p:cNvSpPr>
            <p:nvPr/>
          </p:nvSpPr>
          <p:spPr>
            <a:xfrm>
              <a:off x="6566493" y="4595971"/>
              <a:ext cx="2943398" cy="42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3200" b="1"/>
                <a:t>Sécurité</a:t>
              </a:r>
            </a:p>
          </p:txBody>
        </p:sp>
        <p:sp>
          <p:nvSpPr>
            <p:cNvPr id="14" name="Google Shape;3826;p46">
              <a:extLst>
                <a:ext uri="{FF2B5EF4-FFF2-40B4-BE49-F238E27FC236}">
                  <a16:creationId xmlns:a16="http://schemas.microsoft.com/office/drawing/2014/main" id="{AEA7553F-9DEA-5E1D-21CC-010D63A4A6A8}"/>
                </a:ext>
              </a:extLst>
            </p:cNvPr>
            <p:cNvSpPr txBox="1">
              <a:spLocks/>
            </p:cNvSpPr>
            <p:nvPr/>
          </p:nvSpPr>
          <p:spPr>
            <a:xfrm>
              <a:off x="6827850" y="2220073"/>
              <a:ext cx="1984200" cy="42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b="1"/>
                <a:t>Droits</a:t>
              </a:r>
            </a:p>
          </p:txBody>
        </p:sp>
        <p:sp>
          <p:nvSpPr>
            <p:cNvPr id="15" name="Google Shape;3827;p46">
              <a:extLst>
                <a:ext uri="{FF2B5EF4-FFF2-40B4-BE49-F238E27FC236}">
                  <a16:creationId xmlns:a16="http://schemas.microsoft.com/office/drawing/2014/main" id="{8C381E78-E80F-C256-935F-6B3E4C639C59}"/>
                </a:ext>
              </a:extLst>
            </p:cNvPr>
            <p:cNvSpPr txBox="1">
              <a:spLocks/>
            </p:cNvSpPr>
            <p:nvPr/>
          </p:nvSpPr>
          <p:spPr>
            <a:xfrm>
              <a:off x="951094" y="4546626"/>
              <a:ext cx="2418362" cy="42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b="1"/>
                <a:t>Départ </a:t>
              </a:r>
            </a:p>
          </p:txBody>
        </p:sp>
      </p:grpSp>
    </p:spTree>
    <p:extLst>
      <p:ext uri="{BB962C8B-B14F-4D97-AF65-F5344CB8AC3E}">
        <p14:creationId xmlns:p14="http://schemas.microsoft.com/office/powerpoint/2010/main" val="339888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4C2E1-760A-FC80-6238-57EE72F7C104}"/>
              </a:ext>
            </a:extLst>
          </p:cNvPr>
          <p:cNvSpPr>
            <a:spLocks noGrp="1"/>
          </p:cNvSpPr>
          <p:nvPr>
            <p:ph type="title"/>
          </p:nvPr>
        </p:nvSpPr>
        <p:spPr/>
        <p:txBody>
          <a:bodyPr/>
          <a:lstStyle/>
          <a:p>
            <a:r>
              <a:rPr lang="fr-FR"/>
              <a:t>Résumé des bonnes pratiques d'hygiène informatique en PME</a:t>
            </a:r>
          </a:p>
        </p:txBody>
      </p:sp>
    </p:spTree>
    <p:extLst>
      <p:ext uri="{BB962C8B-B14F-4D97-AF65-F5344CB8AC3E}">
        <p14:creationId xmlns:p14="http://schemas.microsoft.com/office/powerpoint/2010/main" val="42669595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2bf3b77-ede8-461b-b5fb-3a13204c0a9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9A22ABFD3C3F41B7B4CA2AB0862192" ma:contentTypeVersion="10" ma:contentTypeDescription="Crée un document." ma:contentTypeScope="" ma:versionID="6d56b331e9ffe3a1b89349c8d7374d20">
  <xsd:schema xmlns:xsd="http://www.w3.org/2001/XMLSchema" xmlns:xs="http://www.w3.org/2001/XMLSchema" xmlns:p="http://schemas.microsoft.com/office/2006/metadata/properties" xmlns:ns3="22bf3b77-ede8-461b-b5fb-3a13204c0a94" targetNamespace="http://schemas.microsoft.com/office/2006/metadata/properties" ma:root="true" ma:fieldsID="d5054641ba8146122a335084f93fe599" ns3:_="">
    <xsd:import namespace="22bf3b77-ede8-461b-b5fb-3a13204c0a9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bf3b77-ede8-461b-b5fb-3a13204c0a9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F89AED-54BF-4A45-B7D1-4577B8E32CB9}">
  <ds:schemaRefs>
    <ds:schemaRef ds:uri="22bf3b77-ede8-461b-b5fb-3a13204c0a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0E711CE-A079-4DA4-9760-A30F33102097}">
  <ds:schemaRefs>
    <ds:schemaRef ds:uri="http://schemas.microsoft.com/sharepoint/v3/contenttype/forms"/>
  </ds:schemaRefs>
</ds:datastoreItem>
</file>

<file path=customXml/itemProps3.xml><?xml version="1.0" encoding="utf-8"?>
<ds:datastoreItem xmlns:ds="http://schemas.openxmlformats.org/officeDocument/2006/customXml" ds:itemID="{3D2CBE36-10B9-40C4-9517-46A53C5E992C}">
  <ds:schemaRefs>
    <ds:schemaRef ds:uri="22bf3b77-ede8-461b-b5fb-3a13204c0a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47</Slides>
  <Notes>1</Notes>
  <HiddenSlides>0</HiddenSlide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Solutions pour Welcome</vt:lpstr>
      <vt:lpstr>Contexte du projet, Qui sommes Nous ?</vt:lpstr>
      <vt:lpstr>Introduction</vt:lpstr>
      <vt:lpstr>Présentation de l'entreprise</vt:lpstr>
      <vt:lpstr>Contrainte Légale Liée a L’IT</vt:lpstr>
      <vt:lpstr>La loi relative à l'informatique, aux fichiers et aux libertés</vt:lpstr>
      <vt:lpstr>La RGPD</vt:lpstr>
      <vt:lpstr>La chartre informatique</vt:lpstr>
      <vt:lpstr>Résumé des bonnes pratiques d'hygiène informatique en PME</vt:lpstr>
      <vt:lpstr>D'après la CNIL</vt:lpstr>
      <vt:lpstr>D'après l'ANSSI</vt:lpstr>
      <vt:lpstr>Règles régissant l'utilisation des SI mis à disposition des salariés</vt:lpstr>
      <vt:lpstr>Internet</vt:lpstr>
      <vt:lpstr>Messagerie</vt:lpstr>
      <vt:lpstr>Présentation PowerPoint</vt:lpstr>
      <vt:lpstr>Ordinateurs</vt:lpstr>
      <vt:lpstr>Téléphones portables</vt:lpstr>
      <vt:lpstr>Données</vt:lpstr>
      <vt:lpstr>Les fichiers personnels</vt:lpstr>
      <vt:lpstr>Analyse des problématiques de l'entreprise</vt:lpstr>
      <vt:lpstr>Présentation de l'analyse des problématiques </vt:lpstr>
      <vt:lpstr>Présentation PowerPoint</vt:lpstr>
      <vt:lpstr>Une qualité douteuse hors technologie</vt:lpstr>
      <vt:lpstr>Pourquoi Ces Solutions ? </vt:lpstr>
      <vt:lpstr>Gestion des incidents (ITIL, GLPI)</vt:lpstr>
      <vt:lpstr>Présentation PowerPoint</vt:lpstr>
      <vt:lpstr>Organisation du service informatique</vt:lpstr>
      <vt:lpstr>Présentation de l'outil Docker</vt:lpstr>
      <vt:lpstr>Les commandes indispensables</vt:lpstr>
      <vt:lpstr>Démonstration avec MariaDB</vt:lpstr>
      <vt:lpstr>Déploiement d'une solution de maintenance avec Docker et GLPI</vt:lpstr>
      <vt:lpstr>C’est quoi un compose docker ?</vt:lpstr>
      <vt:lpstr>A quoi ressemble ce compose docker ?</vt:lpstr>
      <vt:lpstr>Paramétrage de l'outil GLPI</vt:lpstr>
      <vt:lpstr>Avantages et lien avec ITIL</vt:lpstr>
      <vt:lpstr>Création et explication de la gestion d'un ticket</vt:lpstr>
      <vt:lpstr>Vue d'ensemble de l'outil GLPI</vt:lpstr>
      <vt:lpstr>Déploiement d'une solution de Qualimétrie en continue (SonarQube)</vt:lpstr>
      <vt:lpstr>Quels sont les avantages</vt:lpstr>
      <vt:lpstr>Explication de l’agent et comment l'utiliser</vt:lpstr>
      <vt:lpstr>Dette technique d'un projet</vt:lpstr>
      <vt:lpstr>Charte qualité service informatique</vt:lpstr>
      <vt:lpstr>Amélioration de la Qualité et de la Réactivité </vt:lpstr>
      <vt:lpstr>Sécurité et Performance des Outils IT </vt:lpstr>
      <vt:lpstr>Article sur l'intranet (bonnes pratiques)</vt:lpstr>
      <vt:lpstr>Article sur l'intranet (bonnes pratiques)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pour Welcome</dc:title>
  <dc:creator>Antoine AUCLAIR</dc:creator>
  <cp:revision>2</cp:revision>
  <dcterms:created xsi:type="dcterms:W3CDTF">2024-12-18T12:18:27Z</dcterms:created>
  <dcterms:modified xsi:type="dcterms:W3CDTF">2026-01-23T07:48:18Z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0x010100FE9A22ABFD3C3F41B7B4CA2AB0862192</vt:lpwstr>
  </property>
</Properties>
</file>